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83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</p:sldIdLst>
  <p:sldSz cy="5143500" cx="9144000"/>
  <p:notesSz cx="6858000" cy="9144000"/>
  <p:embeddedFontLst>
    <p:embeddedFont>
      <p:font typeface="Assistant Medium"/>
      <p:regular r:id="rId36"/>
      <p:bold r:id="rId37"/>
    </p:embeddedFont>
    <p:embeddedFont>
      <p:font typeface="Proxima Nova"/>
      <p:regular r:id="rId38"/>
      <p:bold r:id="rId39"/>
      <p:italic r:id="rId40"/>
      <p:boldItalic r:id="rId41"/>
    </p:embeddedFont>
    <p:embeddedFont>
      <p:font typeface="Roboto Mono Light"/>
      <p:regular r:id="rId42"/>
      <p:bold r:id="rId43"/>
      <p:italic r:id="rId44"/>
      <p:boldItalic r:id="rId45"/>
    </p:embeddedFont>
    <p:embeddedFont>
      <p:font typeface="Assistant"/>
      <p:regular r:id="rId46"/>
      <p:bold r:id="rId47"/>
    </p:embeddedFont>
    <p:embeddedFont>
      <p:font typeface="Helvetica Neue"/>
      <p:regular r:id="rId48"/>
      <p:bold r:id="rId49"/>
      <p:italic r:id="rId50"/>
      <p:boldItalic r:id="rId51"/>
    </p:embeddedFont>
    <p:embeddedFont>
      <p:font typeface="Helvetica Neue Light"/>
      <p:regular r:id="rId52"/>
      <p:bold r:id="rId53"/>
      <p:italic r:id="rId54"/>
      <p:boldItalic r:id="rId55"/>
    </p:embeddedFont>
    <p:embeddedFont>
      <p:font typeface="Roboto Mono"/>
      <p:regular r:id="rId56"/>
      <p:bold r:id="rId57"/>
      <p:italic r:id="rId58"/>
      <p:boldItalic r:id="rId5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2880">
          <p15:clr>
            <a:srgbClr val="A4A3A4"/>
          </p15:clr>
        </p15:guide>
        <p15:guide id="2" pos="216">
          <p15:clr>
            <a:srgbClr val="747775"/>
          </p15:clr>
        </p15:guide>
        <p15:guide id="3" orient="horz" pos="288">
          <p15:clr>
            <a:srgbClr val="747775"/>
          </p15:clr>
        </p15:guide>
      </p15:sldGuideLst>
    </p:ext>
    <p:ext uri="GoogleSlidesCustomDataVersion2">
      <go:slidesCustomData xmlns:go="http://customooxmlschemas.google.com/" r:id="rId60" roundtripDataSignature="AMtx7miY/eOJ2SPMJXemsCVAaVG4OhBsM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880"/>
        <p:guide pos="216"/>
        <p:guide pos="288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ProximaNova-italic.fntdata"/><Relationship Id="rId42" Type="http://schemas.openxmlformats.org/officeDocument/2006/relationships/font" Target="fonts/RobotoMonoLight-regular.fntdata"/><Relationship Id="rId41" Type="http://schemas.openxmlformats.org/officeDocument/2006/relationships/font" Target="fonts/ProximaNova-boldItalic.fntdata"/><Relationship Id="rId44" Type="http://schemas.openxmlformats.org/officeDocument/2006/relationships/font" Target="fonts/RobotoMonoLight-italic.fntdata"/><Relationship Id="rId43" Type="http://schemas.openxmlformats.org/officeDocument/2006/relationships/font" Target="fonts/RobotoMonoLight-bold.fntdata"/><Relationship Id="rId46" Type="http://schemas.openxmlformats.org/officeDocument/2006/relationships/font" Target="fonts/Assistant-regular.fntdata"/><Relationship Id="rId45" Type="http://schemas.openxmlformats.org/officeDocument/2006/relationships/font" Target="fonts/RobotoMonoLight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font" Target="fonts/HelveticaNeue-regular.fntdata"/><Relationship Id="rId47" Type="http://schemas.openxmlformats.org/officeDocument/2006/relationships/font" Target="fonts/Assistant-bold.fntdata"/><Relationship Id="rId49" Type="http://schemas.openxmlformats.org/officeDocument/2006/relationships/font" Target="fonts/HelveticaNeue-bold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font" Target="fonts/AssistantMedium-bold.fntdata"/><Relationship Id="rId36" Type="http://schemas.openxmlformats.org/officeDocument/2006/relationships/font" Target="fonts/AssistantMedium-regular.fntdata"/><Relationship Id="rId39" Type="http://schemas.openxmlformats.org/officeDocument/2006/relationships/font" Target="fonts/ProximaNova-bold.fntdata"/><Relationship Id="rId38" Type="http://schemas.openxmlformats.org/officeDocument/2006/relationships/font" Target="fonts/ProximaNova-regular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60" Type="http://customschemas.google.com/relationships/presentationmetadata" Target="metadata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HelveticaNeue-boldItalic.fntdata"/><Relationship Id="rId50" Type="http://schemas.openxmlformats.org/officeDocument/2006/relationships/font" Target="fonts/HelveticaNeue-italic.fntdata"/><Relationship Id="rId53" Type="http://schemas.openxmlformats.org/officeDocument/2006/relationships/font" Target="fonts/HelveticaNeueLight-bold.fntdata"/><Relationship Id="rId52" Type="http://schemas.openxmlformats.org/officeDocument/2006/relationships/font" Target="fonts/HelveticaNeueLight-regular.fntdata"/><Relationship Id="rId11" Type="http://schemas.openxmlformats.org/officeDocument/2006/relationships/slide" Target="slides/slide5.xml"/><Relationship Id="rId55" Type="http://schemas.openxmlformats.org/officeDocument/2006/relationships/font" Target="fonts/HelveticaNeueLight-boldItalic.fntdata"/><Relationship Id="rId10" Type="http://schemas.openxmlformats.org/officeDocument/2006/relationships/slide" Target="slides/slide4.xml"/><Relationship Id="rId54" Type="http://schemas.openxmlformats.org/officeDocument/2006/relationships/font" Target="fonts/HelveticaNeueLight-italic.fntdata"/><Relationship Id="rId13" Type="http://schemas.openxmlformats.org/officeDocument/2006/relationships/slide" Target="slides/slide7.xml"/><Relationship Id="rId57" Type="http://schemas.openxmlformats.org/officeDocument/2006/relationships/font" Target="fonts/RobotoMono-bold.fntdata"/><Relationship Id="rId12" Type="http://schemas.openxmlformats.org/officeDocument/2006/relationships/slide" Target="slides/slide6.xml"/><Relationship Id="rId56" Type="http://schemas.openxmlformats.org/officeDocument/2006/relationships/font" Target="fonts/RobotoMono-regular.fntdata"/><Relationship Id="rId15" Type="http://schemas.openxmlformats.org/officeDocument/2006/relationships/slide" Target="slides/slide9.xml"/><Relationship Id="rId59" Type="http://schemas.openxmlformats.org/officeDocument/2006/relationships/font" Target="fonts/RobotoMono-boldItalic.fntdata"/><Relationship Id="rId14" Type="http://schemas.openxmlformats.org/officeDocument/2006/relationships/slide" Target="slides/slide8.xml"/><Relationship Id="rId58" Type="http://schemas.openxmlformats.org/officeDocument/2006/relationships/font" Target="fonts/RobotoMono-italic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48" name="Google Shape;248;p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7" name="Google Shape;357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US" sz="1200">
                <a:solidFill>
                  <a:schemeClr val="dk1"/>
                </a:solidFill>
              </a:rPr>
              <a:t>Any characters within </a:t>
            </a:r>
            <a:r>
              <a:rPr b="1" lang="en-US" sz="12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''</a:t>
            </a:r>
            <a:r>
              <a:rPr lang="en-US" sz="1200">
                <a:solidFill>
                  <a:schemeClr val="dk1"/>
                </a:solidFill>
              </a:rPr>
              <a:t> or </a:t>
            </a:r>
            <a:r>
              <a:rPr b="1" lang="en-US" sz="12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""</a:t>
            </a:r>
            <a:r>
              <a:rPr lang="en-US" sz="1200">
                <a:solidFill>
                  <a:schemeClr val="dk1"/>
                </a:solidFill>
              </a:rPr>
              <a:t> or </a:t>
            </a:r>
            <a:r>
              <a:rPr b="1" lang="en-US" sz="12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''' '''</a:t>
            </a:r>
            <a:r>
              <a:rPr lang="en-US" sz="1200">
                <a:solidFill>
                  <a:schemeClr val="dk1"/>
                </a:solidFill>
              </a:rPr>
              <a:t> or </a:t>
            </a:r>
            <a:r>
              <a:rPr b="1" lang="en-US" sz="12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""" """</a:t>
            </a:r>
            <a:r>
              <a:rPr lang="en-US" sz="1200">
                <a:solidFill>
                  <a:schemeClr val="dk1"/>
                </a:solidFill>
              </a:rPr>
              <a:t> result in a string.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-US" sz="1200">
                <a:solidFill>
                  <a:schemeClr val="dk1"/>
                </a:solidFill>
              </a:rPr>
              <a:t>The starting and ending quote must be the same.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-US" sz="1200">
                <a:solidFill>
                  <a:schemeClr val="dk1"/>
                </a:solidFill>
              </a:rPr>
              <a:t>Single quotes: </a:t>
            </a:r>
            <a:r>
              <a:rPr b="1" lang="en-US" sz="12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'allows embedded "double" quotes'</a:t>
            </a:r>
            <a:endParaRPr b="1" sz="1200">
              <a:solidFill>
                <a:srgbClr val="0000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-US" sz="1200">
                <a:solidFill>
                  <a:schemeClr val="dk1"/>
                </a:solidFill>
              </a:rPr>
              <a:t>Double quotes: </a:t>
            </a:r>
            <a:r>
              <a:rPr b="1" lang="en-US" sz="12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"allows embedded 'single' quotes"</a:t>
            </a:r>
            <a:r>
              <a:rPr lang="en-US" sz="1200">
                <a:solidFill>
                  <a:schemeClr val="dk1"/>
                </a:solidFill>
              </a:rPr>
              <a:t> (my preference to support contractions like </a:t>
            </a:r>
            <a:r>
              <a:rPr b="1" lang="en-US" sz="12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"don't"</a:t>
            </a:r>
            <a:r>
              <a:rPr lang="en-US" sz="1200">
                <a:solidFill>
                  <a:schemeClr val="dk1"/>
                </a:solidFill>
              </a:rPr>
              <a:t> within a string)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-US" sz="1200">
                <a:solidFill>
                  <a:schemeClr val="dk1"/>
                </a:solidFill>
              </a:rPr>
              <a:t>When we assign data to a variable, Python infers it’s type.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-US" sz="1200">
                <a:solidFill>
                  <a:schemeClr val="dk1"/>
                </a:solidFill>
              </a:rPr>
              <a:t>Operations and functions for strings are already defined in Python. 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Char char="●"/>
            </a:pPr>
            <a:r>
              <a:rPr lang="en-US" sz="1200">
                <a:solidFill>
                  <a:schemeClr val="dk1"/>
                </a:solidFill>
              </a:rPr>
              <a:t>To identify the type of a variable, use the </a:t>
            </a:r>
            <a:r>
              <a:rPr b="1" lang="en-US" sz="12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type()</a:t>
            </a:r>
            <a:r>
              <a:rPr lang="en-US" sz="1200">
                <a:solidFill>
                  <a:schemeClr val="dk1"/>
                </a:solidFill>
              </a:rPr>
              <a:t> function.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b="1" lang="en-US" sz="1200">
                <a:solidFill>
                  <a:schemeClr val="dk1"/>
                </a:solidFill>
              </a:rPr>
              <a:t>TIP: </a:t>
            </a:r>
            <a:r>
              <a:rPr lang="en-US" sz="1200">
                <a:solidFill>
                  <a:schemeClr val="dk1"/>
                </a:solidFill>
              </a:rPr>
              <a:t>When using quotes, pick the one you prefer or the one that is used in the existing code you are modifying, and remain consistent.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00"/>
              <a:buNone/>
            </a:pPr>
            <a:r>
              <a:rPr lang="en-US" sz="1200">
                <a:solidFill>
                  <a:schemeClr val="dk1"/>
                </a:solidFill>
              </a:rPr>
              <a:t>Let’s get some input from the user and display it back: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en-US" sz="1200">
                <a:solidFill>
                  <a:schemeClr val="dk1"/>
                </a:solidFill>
              </a:rPr>
              <a:t>Open VSCode if it’s not already open.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en-US" sz="1200">
                <a:solidFill>
                  <a:schemeClr val="dk1"/>
                </a:solidFill>
              </a:rPr>
              <a:t>Create a new .py file.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en-US" sz="1200">
                <a:solidFill>
                  <a:schemeClr val="dk1"/>
                </a:solidFill>
              </a:rPr>
              <a:t>Write the following code and then run it: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00"/>
              <a:buNone/>
            </a:pPr>
            <a:r>
              <a:rPr b="1" lang="en-US" sz="14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name = input("What is your name: ")</a:t>
            </a:r>
            <a:endParaRPr b="1" sz="1400">
              <a:solidFill>
                <a:srgbClr val="0000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US" sz="14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nickname = input("What is your nickname: ")</a:t>
            </a:r>
            <a:endParaRPr b="1" sz="1400">
              <a:solidFill>
                <a:srgbClr val="0000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US" sz="14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color = input("What is your favorite color: ")</a:t>
            </a:r>
            <a:endParaRPr b="1" sz="1400">
              <a:solidFill>
                <a:srgbClr val="0000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US" sz="14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print(name, "--", nickname, "--", color)</a:t>
            </a:r>
            <a:endParaRPr b="1" sz="1400">
              <a:solidFill>
                <a:srgbClr val="0000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SzPts val="1100"/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2ba87e75654_1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3" name="Google Shape;383;g2ba87e75654_1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400"/>
              <a:t>Comment out the previous code you typed into the .py file and then enter the following code. Just enter the </a:t>
            </a:r>
            <a:r>
              <a:rPr b="1" lang="en-US" sz="1400">
                <a:solidFill>
                  <a:srgbClr val="0000FF"/>
                </a:solidFill>
              </a:rPr>
              <a:t>blue code</a:t>
            </a:r>
            <a:r>
              <a:rPr lang="en-US" sz="1400"/>
              <a:t> first: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lang="en-US" sz="14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user_num1 = input("Enter a number: ")</a:t>
            </a:r>
            <a:endParaRPr b="1" sz="1400">
              <a:solidFill>
                <a:srgbClr val="0000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lang="en-US" sz="14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first_number = int(user_num1)</a:t>
            </a:r>
            <a:endParaRPr b="1" sz="1400"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lang="en-US" sz="14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user_num2 = input("Enter another number: ")</a:t>
            </a:r>
            <a:endParaRPr b="1" sz="1400">
              <a:solidFill>
                <a:srgbClr val="0000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lang="en-US" sz="14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second_number = int(user_num2)</a:t>
            </a:r>
            <a:endParaRPr b="1" sz="1400"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lang="en-US" sz="14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print(user_num1 + user_num2)</a:t>
            </a:r>
            <a:endParaRPr b="1" sz="1400">
              <a:solidFill>
                <a:srgbClr val="0000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US" sz="14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print(first_number + second_number)</a:t>
            </a:r>
            <a:endParaRPr b="1" sz="1400"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>
                <a:solidFill>
                  <a:schemeClr val="dk1"/>
                </a:solidFill>
              </a:rPr>
              <a:t>The blue code results in a string operation called “concatenation”. It merges the two string together into one string.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>
                <a:solidFill>
                  <a:schemeClr val="dk1"/>
                </a:solidFill>
              </a:rPr>
              <a:t>Now add in the </a:t>
            </a:r>
            <a:r>
              <a:rPr b="1" lang="en-US" sz="1400">
                <a:solidFill>
                  <a:srgbClr val="FF0000"/>
                </a:solidFill>
              </a:rPr>
              <a:t>red code</a:t>
            </a:r>
            <a:r>
              <a:rPr lang="en-US" sz="1400">
                <a:solidFill>
                  <a:schemeClr val="dk1"/>
                </a:solidFill>
              </a:rPr>
              <a:t> and re-run it.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>
                <a:solidFill>
                  <a:schemeClr val="dk1"/>
                </a:solidFill>
              </a:rPr>
              <a:t>Modify the code to compress it down to fewer lines: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 sz="1400"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lang="en-US" sz="14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first_number = </a:t>
            </a:r>
            <a:r>
              <a:rPr b="1" lang="en-US" sz="14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int(</a:t>
            </a:r>
            <a:r>
              <a:rPr b="1" lang="en-US" sz="14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input("Enter a number: ")</a:t>
            </a:r>
            <a:r>
              <a:rPr b="1" lang="en-US" sz="14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b="1" sz="1400"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lang="en-US" sz="14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second_number = </a:t>
            </a:r>
            <a:r>
              <a:rPr b="1" lang="en-US" sz="14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int(</a:t>
            </a:r>
            <a:r>
              <a:rPr b="1" lang="en-US" sz="14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input("Enter another number: ")</a:t>
            </a:r>
            <a:r>
              <a:rPr b="1" lang="en-US" sz="14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b="1" sz="1400"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lang="en-US" sz="14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print(first_number + second_number)</a:t>
            </a:r>
            <a:endParaRPr b="1" sz="1400"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 sz="1800"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2" name="Google Shape;392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-US" sz="14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lang="en-US" sz="1400"/>
              <a:t> and </a:t>
            </a:r>
            <a:r>
              <a:rPr b="1" lang="en-US" sz="14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False</a:t>
            </a:r>
            <a:r>
              <a:rPr lang="en-US" sz="1400"/>
              <a:t> are proper keywords in Python.</a:t>
            </a:r>
            <a:endParaRPr sz="1400"/>
          </a:p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-US" sz="1400"/>
              <a:t>Calling the </a:t>
            </a:r>
            <a:r>
              <a:rPr b="1" lang="en-US" sz="14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bool()</a:t>
            </a:r>
            <a:r>
              <a:rPr lang="en-US" sz="1400"/>
              <a:t> function with data results in either </a:t>
            </a:r>
            <a:r>
              <a:rPr b="1" lang="en-US" sz="14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lang="en-US" sz="1400"/>
              <a:t> or </a:t>
            </a:r>
            <a:r>
              <a:rPr b="1" lang="en-US" sz="14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False</a:t>
            </a:r>
            <a:r>
              <a:rPr lang="en-US" sz="1400"/>
              <a:t>. </a:t>
            </a:r>
            <a:r>
              <a:rPr lang="en-US" sz="1400">
                <a:solidFill>
                  <a:schemeClr val="dk1"/>
                </a:solidFill>
              </a:rPr>
              <a:t>How to remember boolean results of data: 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en-US" sz="1400">
                <a:solidFill>
                  <a:schemeClr val="dk1"/>
                </a:solidFill>
              </a:rPr>
              <a:t>"", 0, and 0.0 = </a:t>
            </a:r>
            <a:r>
              <a:rPr b="1" lang="en-US" sz="14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False</a:t>
            </a:r>
            <a:r>
              <a:rPr lang="en-US" sz="1400">
                <a:solidFill>
                  <a:schemeClr val="dk1"/>
                </a:solidFill>
              </a:rPr>
              <a:t>.</a:t>
            </a:r>
            <a:endParaRPr sz="1400"/>
          </a:p>
          <a:p>
            <a:pPr indent="-317500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en-US" sz="1400"/>
              <a:t>Everything else = </a:t>
            </a:r>
            <a:r>
              <a:rPr b="1" lang="en-US" sz="14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endParaRPr sz="1400"/>
          </a:p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-US" sz="1400"/>
              <a:t>Comparison Operators: </a:t>
            </a:r>
            <a:r>
              <a:rPr b="1" lang="en-US" sz="14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US" sz="1400"/>
              <a:t>, </a:t>
            </a:r>
            <a:r>
              <a:rPr b="1" lang="en-US" sz="14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!=</a:t>
            </a:r>
            <a:r>
              <a:rPr lang="en-US" sz="1400"/>
              <a:t>, </a:t>
            </a:r>
            <a:r>
              <a:rPr b="1" lang="en-US" sz="14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US" sz="1400"/>
              <a:t>, </a:t>
            </a:r>
            <a:r>
              <a:rPr b="1" lang="en-US" sz="14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-US" sz="1400"/>
              <a:t>, </a:t>
            </a:r>
            <a:r>
              <a:rPr b="1" lang="en-US" sz="14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&lt;=</a:t>
            </a:r>
            <a:r>
              <a:rPr lang="en-US" sz="1400"/>
              <a:t>, </a:t>
            </a:r>
            <a:r>
              <a:rPr b="1" lang="en-US" sz="14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&gt;=</a:t>
            </a:r>
            <a:r>
              <a:rPr lang="en-US" sz="1400"/>
              <a:t>. These all result in either </a:t>
            </a:r>
            <a:r>
              <a:rPr b="1" lang="en-US" sz="14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lang="en-US" sz="1400"/>
              <a:t> or </a:t>
            </a:r>
            <a:r>
              <a:rPr b="1" lang="en-US" sz="14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False</a:t>
            </a:r>
            <a:r>
              <a:rPr lang="en-US" sz="1400"/>
              <a:t>.</a:t>
            </a:r>
            <a:endParaRPr sz="1400"/>
          </a:p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-US" sz="1400"/>
              <a:t>Logical Operators </a:t>
            </a:r>
            <a:r>
              <a:rPr b="1" lang="en-US" sz="14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and</a:t>
            </a:r>
            <a:r>
              <a:rPr lang="en-US" sz="1400"/>
              <a:t>, </a:t>
            </a:r>
            <a:r>
              <a:rPr b="1" lang="en-US" sz="14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or</a:t>
            </a:r>
            <a:r>
              <a:rPr lang="en-US" sz="1400"/>
              <a:t>, and </a:t>
            </a:r>
            <a:r>
              <a:rPr b="1" lang="en-US" sz="14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not</a:t>
            </a:r>
            <a:r>
              <a:rPr lang="en-US" sz="1400"/>
              <a:t> evaluate an expression for </a:t>
            </a:r>
            <a:r>
              <a:rPr b="1" lang="en-US" sz="14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lang="en-US" sz="1400"/>
              <a:t> or </a:t>
            </a:r>
            <a:r>
              <a:rPr b="1" lang="en-US" sz="14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False</a:t>
            </a:r>
            <a:r>
              <a:rPr lang="en-US" sz="1400"/>
              <a:t>. </a:t>
            </a:r>
            <a:endParaRPr sz="1400"/>
          </a:p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-US" sz="1400"/>
              <a:t>The </a:t>
            </a:r>
            <a:r>
              <a:rPr b="1" lang="en-US" sz="14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and</a:t>
            </a:r>
            <a:r>
              <a:rPr lang="en-US" sz="1400"/>
              <a:t> and </a:t>
            </a:r>
            <a:r>
              <a:rPr b="1" lang="en-US" sz="14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or</a:t>
            </a:r>
            <a:r>
              <a:rPr lang="en-US" sz="1400"/>
              <a:t> operators are used with multiple expressions.</a:t>
            </a:r>
            <a:endParaRPr sz="1400"/>
          </a:p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-US" sz="1400"/>
              <a:t>Enter these commands in the Python Console: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00"/>
              <a:buNone/>
            </a:pPr>
            <a:r>
              <a:rPr b="1" lang="en-US" sz="14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&gt;&gt;&gt; 6 &lt; 2</a:t>
            </a:r>
            <a:endParaRPr b="1" sz="1400">
              <a:solidFill>
                <a:srgbClr val="0000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US" sz="1400">
                <a:latin typeface="Consolas"/>
                <a:ea typeface="Consolas"/>
                <a:cs typeface="Consolas"/>
                <a:sym typeface="Consolas"/>
              </a:rPr>
              <a:t>False</a:t>
            </a:r>
            <a:endParaRPr b="1" sz="14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US" sz="14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&gt;&gt;&gt; 5 &gt; 9</a:t>
            </a:r>
            <a:endParaRPr b="1" sz="1400">
              <a:solidFill>
                <a:srgbClr val="0000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US" sz="1400">
                <a:latin typeface="Consolas"/>
                <a:ea typeface="Consolas"/>
                <a:cs typeface="Consolas"/>
                <a:sym typeface="Consolas"/>
              </a:rPr>
              <a:t>False</a:t>
            </a:r>
            <a:endParaRPr b="1" sz="14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14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14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14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14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14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4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&gt;&gt;&gt; 6 &lt;= 6</a:t>
            </a:r>
            <a:endParaRPr b="1" sz="1400">
              <a:solidFill>
                <a:srgbClr val="0000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4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endParaRPr b="1" sz="14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US" sz="14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&gt;&gt;&gt; 9 &gt;= -9</a:t>
            </a:r>
            <a:endParaRPr b="1" sz="1400">
              <a:solidFill>
                <a:srgbClr val="0000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US" sz="1400">
                <a:latin typeface="Consolas"/>
                <a:ea typeface="Consolas"/>
                <a:cs typeface="Consolas"/>
                <a:sym typeface="Consolas"/>
              </a:rPr>
              <a:t>True</a:t>
            </a:r>
            <a:endParaRPr b="1" sz="14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US" sz="14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&gt;&gt;&gt; 10 != 10</a:t>
            </a:r>
            <a:endParaRPr b="1" sz="1400">
              <a:solidFill>
                <a:srgbClr val="0000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US" sz="1400">
                <a:latin typeface="Consolas"/>
                <a:ea typeface="Consolas"/>
                <a:cs typeface="Consolas"/>
                <a:sym typeface="Consolas"/>
              </a:rPr>
              <a:t>False</a:t>
            </a:r>
            <a:endParaRPr b="1" sz="14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US" sz="14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&gt;&gt;&gt; 10 != 4</a:t>
            </a:r>
            <a:endParaRPr b="1" sz="1400">
              <a:solidFill>
                <a:srgbClr val="0000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US" sz="1400">
                <a:latin typeface="Consolas"/>
                <a:ea typeface="Consolas"/>
                <a:cs typeface="Consolas"/>
                <a:sym typeface="Consolas"/>
              </a:rPr>
              <a:t>True</a:t>
            </a:r>
            <a:endParaRPr b="1" sz="14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US" sz="14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&gt;&gt;&gt; 15 == 15</a:t>
            </a:r>
            <a:endParaRPr b="1" sz="1400">
              <a:solidFill>
                <a:srgbClr val="0000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US" sz="1400">
                <a:latin typeface="Consolas"/>
                <a:ea typeface="Consolas"/>
                <a:cs typeface="Consolas"/>
                <a:sym typeface="Consolas"/>
              </a:rPr>
              <a:t>True</a:t>
            </a:r>
            <a:endParaRPr b="1" sz="14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4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&gt;&gt;&gt; 5 == 5 and 6 &lt; 10</a:t>
            </a:r>
            <a:endParaRPr b="1" sz="1400">
              <a:solidFill>
                <a:srgbClr val="0000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400">
                <a:latin typeface="Consolas"/>
                <a:ea typeface="Consolas"/>
                <a:cs typeface="Consolas"/>
                <a:sym typeface="Consolas"/>
              </a:rPr>
              <a:t>True</a:t>
            </a:r>
            <a:endParaRPr b="1" sz="14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4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&gt;&gt;&gt; 5 == 5 and 6 &gt; 10</a:t>
            </a:r>
            <a:endParaRPr b="1" sz="1400">
              <a:solidFill>
                <a:srgbClr val="0000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400">
                <a:latin typeface="Consolas"/>
                <a:ea typeface="Consolas"/>
                <a:cs typeface="Consolas"/>
                <a:sym typeface="Consolas"/>
              </a:rPr>
              <a:t>False</a:t>
            </a:r>
            <a:endParaRPr b="1" sz="14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4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&gt;&gt;&gt; 5 == 5 or 6 &lt; 10</a:t>
            </a:r>
            <a:endParaRPr b="1" sz="1400">
              <a:solidFill>
                <a:srgbClr val="0000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400">
                <a:latin typeface="Consolas"/>
                <a:ea typeface="Consolas"/>
                <a:cs typeface="Consolas"/>
                <a:sym typeface="Consolas"/>
              </a:rPr>
              <a:t>True</a:t>
            </a:r>
            <a:endParaRPr b="1" sz="14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4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&gt;&gt;&gt; 5 == 5 or 6 &gt; 10</a:t>
            </a:r>
            <a:endParaRPr b="1" sz="1400">
              <a:solidFill>
                <a:srgbClr val="0000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400">
                <a:latin typeface="Consolas"/>
                <a:ea typeface="Consolas"/>
                <a:cs typeface="Consolas"/>
                <a:sym typeface="Consolas"/>
              </a:rPr>
              <a:t>True</a:t>
            </a:r>
            <a:endParaRPr b="1" sz="14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4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&gt;&gt;&gt; 5 != 5 or 6 &gt; 10</a:t>
            </a:r>
            <a:endParaRPr b="1" sz="1400">
              <a:solidFill>
                <a:srgbClr val="0000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400">
                <a:latin typeface="Consolas"/>
                <a:ea typeface="Consolas"/>
                <a:cs typeface="Consolas"/>
                <a:sym typeface="Consolas"/>
              </a:rPr>
              <a:t>False</a:t>
            </a:r>
            <a:endParaRPr b="1" sz="14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14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7" name="Google Shape;417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2" name="Google Shape;422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400"/>
              <a:t>The </a:t>
            </a:r>
            <a:r>
              <a:rPr b="1" lang="en-US" sz="14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US" sz="1400"/>
              <a:t> and the </a:t>
            </a:r>
            <a:r>
              <a:rPr b="1" lang="en-US" sz="14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elif</a:t>
            </a:r>
            <a:r>
              <a:rPr lang="en-US" sz="1400"/>
              <a:t> parts of the statement require a condition to test.</a:t>
            </a:r>
            <a:endParaRPr sz="1400"/>
          </a:p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-US" sz="1400"/>
              <a:t>The </a:t>
            </a:r>
            <a:r>
              <a:rPr b="1" lang="en-US" sz="14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else</a:t>
            </a:r>
            <a:r>
              <a:rPr lang="en-US" sz="1400"/>
              <a:t> part does not have a condition to test.</a:t>
            </a:r>
            <a:endParaRPr sz="1400"/>
          </a:p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400"/>
              <a:buChar char="●"/>
            </a:pPr>
            <a:r>
              <a:rPr lang="en-US" sz="1400"/>
              <a:t>Indentation and colons tell Python what code belongs inside of the </a:t>
            </a:r>
            <a:r>
              <a:rPr b="1" lang="en-US" sz="14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US" sz="1400"/>
              <a:t> statement and what code doesn’t. </a:t>
            </a:r>
            <a:r>
              <a:rPr b="1" lang="en-US" sz="1400">
                <a:solidFill>
                  <a:srgbClr val="FF0000"/>
                </a:solidFill>
              </a:rPr>
              <a:t>VERY IMPORTANT!!</a:t>
            </a:r>
            <a:endParaRPr b="1" sz="1400">
              <a:solidFill>
                <a:srgbClr val="FF0000"/>
              </a:solidFill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2" name="Google Shape;432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>
                <a:solidFill>
                  <a:schemeClr val="dk1"/>
                </a:solidFill>
              </a:rPr>
              <a:t>Let’s write an if…then statement: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4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answer = input("Do you like ice cream (Y/N): ")</a:t>
            </a:r>
            <a:endParaRPr b="1" sz="1400">
              <a:solidFill>
                <a:srgbClr val="0000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4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if answer == "Y":</a:t>
            </a:r>
            <a:endParaRPr b="1" sz="1400">
              <a:solidFill>
                <a:srgbClr val="0000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4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    print("Great, let's go get some!")</a:t>
            </a:r>
            <a:endParaRPr b="1" sz="1400">
              <a:solidFill>
                <a:srgbClr val="0000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4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else:</a:t>
            </a:r>
            <a:endParaRPr b="1" sz="1400">
              <a:solidFill>
                <a:srgbClr val="0000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4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    print("Aww, too bad. I'm really craving some ice cream now!")</a:t>
            </a:r>
            <a:endParaRPr b="1" sz="1400">
              <a:solidFill>
                <a:srgbClr val="0000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>
                <a:solidFill>
                  <a:schemeClr val="dk1"/>
                </a:solidFill>
              </a:rPr>
              <a:t>Run the program twice. The first time enter Y and the second time enter N: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>
                <a:solidFill>
                  <a:schemeClr val="dk1"/>
                </a:solidFill>
                <a:highlight>
                  <a:srgbClr val="FFFF00"/>
                </a:highlight>
              </a:rPr>
              <a:t>Try entering anything else besides Y or N. What happens?</a:t>
            </a:r>
            <a:endParaRPr sz="1400">
              <a:solidFill>
                <a:schemeClr val="dk1"/>
              </a:solidFill>
              <a:highlight>
                <a:srgbClr val="FFFF00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>
                <a:solidFill>
                  <a:schemeClr val="dk1"/>
                </a:solidFill>
              </a:rPr>
              <a:t>Let’s try an if…elif…else statement next: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4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number = int(input("Enter a number: "))</a:t>
            </a:r>
            <a:endParaRPr b="1" sz="1400">
              <a:solidFill>
                <a:srgbClr val="0000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4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if number &lt; 0:</a:t>
            </a:r>
            <a:endParaRPr b="1" sz="1400">
              <a:solidFill>
                <a:srgbClr val="0000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4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    print("You entered a negative number.")</a:t>
            </a:r>
            <a:endParaRPr b="1" sz="1400">
              <a:solidFill>
                <a:srgbClr val="0000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4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elif number == 0:</a:t>
            </a:r>
            <a:endParaRPr b="1" sz="1400">
              <a:solidFill>
                <a:srgbClr val="0000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4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    print("You entered 0.")</a:t>
            </a:r>
            <a:endParaRPr b="1" sz="1400">
              <a:solidFill>
                <a:srgbClr val="0000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4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else:</a:t>
            </a:r>
            <a:endParaRPr b="1" sz="1400">
              <a:solidFill>
                <a:srgbClr val="0000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4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    print("You entered a positive number.")</a:t>
            </a:r>
            <a:endParaRPr b="1" sz="1400">
              <a:solidFill>
                <a:srgbClr val="0000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>
                <a:solidFill>
                  <a:schemeClr val="dk1"/>
                </a:solidFill>
              </a:rPr>
              <a:t>And run it three times, once with 0, once with a negative number, and once with a positive number: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2bd3b3b0415_0_2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7" name="Google Shape;437;g2bd3b3b0415_0_2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400"/>
              <a:t>Type in the following pieces of code to demonstrate </a:t>
            </a:r>
            <a:r>
              <a:rPr b="1" lang="en-US" sz="14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and</a:t>
            </a:r>
            <a:r>
              <a:rPr lang="en-US" sz="1400"/>
              <a:t> and </a:t>
            </a:r>
            <a:r>
              <a:rPr b="1" lang="en-US" sz="14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or</a:t>
            </a:r>
            <a:r>
              <a:rPr lang="en-US" sz="1400"/>
              <a:t>: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lang="en-US" sz="14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x = int(input("Enter a number: ")</a:t>
            </a:r>
            <a:endParaRPr b="1" sz="1400">
              <a:solidFill>
                <a:srgbClr val="0000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1" sz="1400">
              <a:solidFill>
                <a:srgbClr val="0000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lang="en-US" sz="14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if x &gt;= 0 </a:t>
            </a:r>
            <a:r>
              <a:rPr b="1" lang="en-US" sz="14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and</a:t>
            </a:r>
            <a:r>
              <a:rPr b="1" lang="en-US" sz="14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 x &lt; 10:</a:t>
            </a:r>
            <a:endParaRPr b="1" sz="1400">
              <a:solidFill>
                <a:srgbClr val="0000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lang="en-US" sz="14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   print("x is a single-digit positive number")</a:t>
            </a:r>
            <a:endParaRPr b="1" sz="1400">
              <a:solidFill>
                <a:srgbClr val="0000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lang="en-US" sz="14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elif x &gt;= 10:</a:t>
            </a:r>
            <a:endParaRPr b="1" sz="1400">
              <a:solidFill>
                <a:srgbClr val="0000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lang="en-US" sz="14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   print("x is a multi-digit positive number")</a:t>
            </a:r>
            <a:endParaRPr b="1" sz="1400">
              <a:solidFill>
                <a:srgbClr val="0000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lang="en-US" sz="14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else:</a:t>
            </a:r>
            <a:endParaRPr b="1" sz="1400">
              <a:solidFill>
                <a:srgbClr val="0000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lang="en-US" sz="14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   print("x is a negative number")</a:t>
            </a:r>
            <a:endParaRPr b="1" sz="1400">
              <a:solidFill>
                <a:srgbClr val="0000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1" sz="1400">
              <a:solidFill>
                <a:srgbClr val="3D85C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lang="en-US" sz="14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answer = input("Yes or No?: ")</a:t>
            </a:r>
            <a:endParaRPr b="1" sz="1400">
              <a:solidFill>
                <a:srgbClr val="0000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1" sz="1400">
              <a:solidFill>
                <a:srgbClr val="0000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lang="en-US" sz="14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if answer == "YES" </a:t>
            </a:r>
            <a:r>
              <a:rPr b="1" lang="en-US" sz="14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or</a:t>
            </a:r>
            <a:r>
              <a:rPr b="1" lang="en-US" sz="14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 answer == "Yes" </a:t>
            </a:r>
            <a:r>
              <a:rPr b="1" lang="en-US" sz="14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or</a:t>
            </a:r>
            <a:r>
              <a:rPr b="1" lang="en-US" sz="14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 answer == "yes":</a:t>
            </a:r>
            <a:endParaRPr b="1" sz="1400">
              <a:solidFill>
                <a:srgbClr val="0000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lang="en-US" sz="14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   print("You answered YES!")</a:t>
            </a:r>
            <a:endParaRPr b="1" sz="1400">
              <a:solidFill>
                <a:srgbClr val="0000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lang="en-US" sz="14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else:</a:t>
            </a:r>
            <a:endParaRPr b="1" sz="1400">
              <a:solidFill>
                <a:srgbClr val="0000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lang="en-US" sz="14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   print("You answered NO!")</a:t>
            </a:r>
            <a:endParaRPr b="1" i="1" sz="1400">
              <a:solidFill>
                <a:srgbClr val="3D85C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1" sz="1400">
              <a:solidFill>
                <a:srgbClr val="3D85C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400"/>
              <a:t>There is an easier way to handle the second piece of code by using string functions.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US" sz="1400"/>
              <a:t>Challenge, try to use a string function so you don’t have to check all the different ways a user can type in the word “yes”.</a:t>
            </a:r>
            <a:endParaRPr b="1" sz="140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6" name="Google Shape;446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1" name="Google Shape;451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400"/>
              <a:t>The </a:t>
            </a:r>
            <a:r>
              <a:rPr b="1" lang="en-US" sz="14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&lt;test&gt;</a:t>
            </a:r>
            <a:r>
              <a:rPr lang="en-US" sz="1400"/>
              <a:t> format is the same as in the </a:t>
            </a:r>
            <a:r>
              <a:rPr b="1" lang="en-US" sz="14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US" sz="1400"/>
              <a:t> statement.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00"/>
              <a:buNone/>
            </a:pPr>
            <a:r>
              <a:rPr lang="en-US" sz="1400"/>
              <a:t>The </a:t>
            </a:r>
            <a:r>
              <a:rPr b="1" lang="en-US" sz="14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&lt;code in loop&gt;</a:t>
            </a:r>
            <a:r>
              <a:rPr lang="en-US" sz="1400"/>
              <a:t> may never run - </a:t>
            </a:r>
            <a:r>
              <a:rPr b="1" lang="en-US" sz="1400"/>
              <a:t>dead code</a:t>
            </a:r>
            <a:r>
              <a:rPr lang="en-US" sz="1400"/>
              <a:t>.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00"/>
              <a:buNone/>
            </a:pPr>
            <a:r>
              <a:rPr lang="en-US" sz="1400"/>
              <a:t>The </a:t>
            </a:r>
            <a:r>
              <a:rPr b="1" lang="en-US" sz="14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&lt;code in loop&gt;</a:t>
            </a:r>
            <a:r>
              <a:rPr lang="en-US" sz="1400"/>
              <a:t> may run forever - </a:t>
            </a:r>
            <a:r>
              <a:rPr b="1" lang="en-US" sz="1400"/>
              <a:t>infinite loop</a:t>
            </a:r>
            <a:r>
              <a:rPr lang="en-US" sz="1400"/>
              <a:t>.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00"/>
              <a:buNone/>
            </a:pPr>
            <a:r>
              <a:rPr lang="en-US" sz="1400">
                <a:solidFill>
                  <a:schemeClr val="dk1"/>
                </a:solidFill>
              </a:rPr>
              <a:t>We want to display the numbers 1 through 10: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US" sz="14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current_number = 1</a:t>
            </a:r>
            <a:endParaRPr b="1" sz="1400">
              <a:solidFill>
                <a:srgbClr val="0000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US" sz="14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max_printed_number = 10</a:t>
            </a:r>
            <a:endParaRPr b="1" sz="1400">
              <a:solidFill>
                <a:srgbClr val="0000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US" sz="14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while current_number &lt;= max_printed_number:</a:t>
            </a:r>
            <a:endParaRPr b="1" sz="1400">
              <a:solidFill>
                <a:srgbClr val="0000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US" sz="14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    print("Printing number", current_number)</a:t>
            </a:r>
            <a:endParaRPr b="1" sz="1400">
              <a:solidFill>
                <a:srgbClr val="0000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US" sz="14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    current_number += 1</a:t>
            </a:r>
            <a:endParaRPr b="1" sz="1400">
              <a:solidFill>
                <a:srgbClr val="0000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14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US" sz="14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Printing number 1</a:t>
            </a:r>
            <a:endParaRPr b="1" sz="14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US" sz="14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Printing number 2</a:t>
            </a:r>
            <a:endParaRPr b="1" sz="14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US" sz="14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Printing number 3</a:t>
            </a:r>
            <a:endParaRPr b="1" sz="14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US" sz="14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Printing number 4</a:t>
            </a:r>
            <a:endParaRPr b="1" sz="14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US" sz="14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Printing number 5</a:t>
            </a:r>
            <a:endParaRPr b="1" sz="14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US" sz="14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Printing number 6</a:t>
            </a:r>
            <a:endParaRPr b="1" sz="14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US" sz="14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Printing number 7</a:t>
            </a:r>
            <a:endParaRPr b="1" sz="14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US" sz="14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Printing number 8</a:t>
            </a:r>
            <a:endParaRPr b="1" sz="14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US" sz="14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Printing number 9</a:t>
            </a:r>
            <a:endParaRPr b="1" sz="14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US" sz="14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Printing number 10</a:t>
            </a:r>
            <a:endParaRPr b="1" sz="14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400">
                <a:solidFill>
                  <a:schemeClr val="dk1"/>
                </a:solidFill>
              </a:rPr>
              <a:t>Let’s change current_number to a couple of different values. First, change it to 20 and run it. Then change it to -10 and run it.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US" sz="1400">
                <a:solidFill>
                  <a:schemeClr val="dk1"/>
                </a:solidFill>
                <a:highlight>
                  <a:srgbClr val="FFFF00"/>
                </a:highlight>
              </a:rPr>
              <a:t>20: nothing happens because 20 is greater than 10 - dead code</a:t>
            </a:r>
            <a:endParaRPr b="1" sz="1400">
              <a:solidFill>
                <a:schemeClr val="dk1"/>
              </a:solidFill>
              <a:highlight>
                <a:srgbClr val="FFFF00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US" sz="1400">
                <a:solidFill>
                  <a:schemeClr val="dk1"/>
                </a:solidFill>
                <a:highlight>
                  <a:srgbClr val="FFFF00"/>
                </a:highlight>
              </a:rPr>
              <a:t>-10: runs from -10 to 10, so we get more output.</a:t>
            </a:r>
            <a:endParaRPr b="1" sz="1400">
              <a:solidFill>
                <a:schemeClr val="dk1"/>
              </a:solidFill>
              <a:highlight>
                <a:srgbClr val="FFFF00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400">
                <a:solidFill>
                  <a:schemeClr val="dk1"/>
                </a:solidFill>
                <a:highlight>
                  <a:srgbClr val="FFFF00"/>
                </a:highlight>
              </a:rPr>
              <a:t>And if you remove the line </a:t>
            </a:r>
            <a:r>
              <a:rPr b="1" lang="en-US" sz="1400">
                <a:solidFill>
                  <a:srgbClr val="0000FF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current_number += 1</a:t>
            </a:r>
            <a:r>
              <a:rPr lang="en-US" sz="1400">
                <a:solidFill>
                  <a:schemeClr val="dk1"/>
                </a:solidFill>
                <a:highlight>
                  <a:srgbClr val="FFFF00"/>
                </a:highlight>
              </a:rPr>
              <a:t> we get an infinite loop</a:t>
            </a:r>
            <a:endParaRPr sz="1400">
              <a:solidFill>
                <a:schemeClr val="dk1"/>
              </a:solidFill>
              <a:highlight>
                <a:srgbClr val="FFFF00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SzPts val="1100"/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2ba87e75654_1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1" name="Google Shape;461;g2ba87e75654_1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US" sz="14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range</a:t>
            </a:r>
            <a:r>
              <a:rPr lang="en-US" sz="1400"/>
              <a:t> can take different number of arguments depending on what looping constraints we have.</a:t>
            </a:r>
            <a:endParaRPr sz="140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0" name="Google Shape;260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400"/>
              <a:t>We will be writing code together in class.</a:t>
            </a:r>
            <a:endParaRPr sz="1400"/>
          </a:p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-US" sz="1400"/>
              <a:t>Use whatever IDE you are comfortable with. We use VSCode.</a:t>
            </a:r>
            <a:endParaRPr sz="1400"/>
          </a:p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-US" sz="1400"/>
              <a:t>Ask questions!</a:t>
            </a:r>
            <a:endParaRPr sz="1400"/>
          </a:p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400"/>
              <a:buChar char="●"/>
            </a:pPr>
            <a:r>
              <a:rPr lang="en-US" sz="1400"/>
              <a:t>.PY files will be uploaded later tonight which will reinforce what we learned this evening and have additional exercises for you to work on.</a:t>
            </a:r>
            <a:endParaRPr sz="140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3" name="Google Shape;473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US" sz="14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for</a:t>
            </a:r>
            <a:r>
              <a:rPr lang="en-US" sz="1400"/>
              <a:t> loops run a fixed number of times whereas </a:t>
            </a:r>
            <a:r>
              <a:rPr b="1" lang="en-US" sz="14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while</a:t>
            </a:r>
            <a:r>
              <a:rPr lang="en-US" sz="1400"/>
              <a:t> loops run until a condition is no longer met. 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00"/>
              <a:buNone/>
            </a:pPr>
            <a:r>
              <a:rPr b="1" lang="en-US" sz="14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range</a:t>
            </a:r>
            <a:r>
              <a:rPr lang="en-US" sz="1400"/>
              <a:t> can be used with a </a:t>
            </a:r>
            <a:r>
              <a:rPr b="1" lang="en-US" sz="14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for</a:t>
            </a:r>
            <a:r>
              <a:rPr lang="en-US" sz="1400"/>
              <a:t> loop to assist in managing a counter.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00"/>
              <a:buNone/>
            </a:pPr>
            <a:r>
              <a:rPr lang="en-US" sz="1400"/>
              <a:t>Remember that the stop value provided to </a:t>
            </a:r>
            <a:r>
              <a:rPr b="1" lang="en-US" sz="14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range</a:t>
            </a:r>
            <a:r>
              <a:rPr lang="en-US" sz="1400"/>
              <a:t> ends the </a:t>
            </a:r>
            <a:r>
              <a:rPr b="1" lang="en-US" sz="14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for</a:t>
            </a:r>
            <a:r>
              <a:rPr lang="en-US" sz="1400"/>
              <a:t> loop rather than executing a final time. 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00"/>
              <a:buNone/>
            </a:pPr>
            <a:r>
              <a:rPr b="1" lang="en-US" sz="14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for counter in range(10):</a:t>
            </a:r>
            <a:endParaRPr b="1" sz="1400">
              <a:solidFill>
                <a:srgbClr val="0000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US" sz="14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   print(counter)</a:t>
            </a:r>
            <a:endParaRPr b="1" sz="1400">
              <a:solidFill>
                <a:srgbClr val="0000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i="1" sz="1400">
              <a:solidFill>
                <a:srgbClr val="3D85C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US" sz="1400">
                <a:solidFill>
                  <a:srgbClr val="909090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endParaRPr b="1" sz="1400">
              <a:solidFill>
                <a:srgbClr val="90909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US" sz="1400">
                <a:solidFill>
                  <a:srgbClr val="909090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endParaRPr b="1" sz="1400">
              <a:solidFill>
                <a:srgbClr val="90909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US" sz="1400">
                <a:solidFill>
                  <a:srgbClr val="909090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endParaRPr b="1" sz="1400">
              <a:solidFill>
                <a:srgbClr val="90909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US" sz="1400">
                <a:solidFill>
                  <a:srgbClr val="909090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endParaRPr b="1" sz="1400">
              <a:solidFill>
                <a:srgbClr val="90909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US" sz="1400">
                <a:solidFill>
                  <a:srgbClr val="909090"/>
                </a:solidFill>
                <a:latin typeface="Consolas"/>
                <a:ea typeface="Consolas"/>
                <a:cs typeface="Consolas"/>
                <a:sym typeface="Consolas"/>
              </a:rPr>
              <a:t>4</a:t>
            </a:r>
            <a:endParaRPr b="1" sz="1400">
              <a:solidFill>
                <a:srgbClr val="90909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US" sz="1400">
                <a:solidFill>
                  <a:srgbClr val="909090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endParaRPr b="1" sz="1400">
              <a:solidFill>
                <a:srgbClr val="90909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US" sz="1400">
                <a:solidFill>
                  <a:srgbClr val="909090"/>
                </a:solidFill>
                <a:latin typeface="Consolas"/>
                <a:ea typeface="Consolas"/>
                <a:cs typeface="Consolas"/>
                <a:sym typeface="Consolas"/>
              </a:rPr>
              <a:t>6</a:t>
            </a:r>
            <a:endParaRPr b="1" sz="1400">
              <a:solidFill>
                <a:srgbClr val="90909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US" sz="1400">
                <a:solidFill>
                  <a:srgbClr val="909090"/>
                </a:solidFill>
                <a:latin typeface="Consolas"/>
                <a:ea typeface="Consolas"/>
                <a:cs typeface="Consolas"/>
                <a:sym typeface="Consolas"/>
              </a:rPr>
              <a:t>7</a:t>
            </a:r>
            <a:endParaRPr b="1" sz="1400">
              <a:solidFill>
                <a:srgbClr val="90909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US" sz="1400">
                <a:solidFill>
                  <a:srgbClr val="909090"/>
                </a:solidFill>
                <a:latin typeface="Consolas"/>
                <a:ea typeface="Consolas"/>
                <a:cs typeface="Consolas"/>
                <a:sym typeface="Consolas"/>
              </a:rPr>
              <a:t>8</a:t>
            </a:r>
            <a:endParaRPr b="1" sz="1400">
              <a:solidFill>
                <a:srgbClr val="90909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US" sz="1400">
                <a:solidFill>
                  <a:srgbClr val="909090"/>
                </a:solidFill>
                <a:latin typeface="Consolas"/>
                <a:ea typeface="Consolas"/>
                <a:cs typeface="Consolas"/>
                <a:sym typeface="Consolas"/>
              </a:rPr>
              <a:t>9</a:t>
            </a:r>
            <a:endParaRPr b="1" sz="1400">
              <a:solidFill>
                <a:srgbClr val="90909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14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US" sz="14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for counter in range(2, 10):</a:t>
            </a:r>
            <a:endParaRPr b="1" sz="1400">
              <a:solidFill>
                <a:srgbClr val="0000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US" sz="14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   print(counter)</a:t>
            </a:r>
            <a:endParaRPr b="1" sz="1400">
              <a:solidFill>
                <a:srgbClr val="0000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i="1" sz="1400">
              <a:solidFill>
                <a:srgbClr val="3D85C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US" sz="1400">
                <a:solidFill>
                  <a:srgbClr val="909090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endParaRPr b="1" sz="1400">
              <a:solidFill>
                <a:srgbClr val="90909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US" sz="1400">
                <a:solidFill>
                  <a:srgbClr val="909090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endParaRPr b="1" sz="1400">
              <a:solidFill>
                <a:srgbClr val="90909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US" sz="1400">
                <a:solidFill>
                  <a:srgbClr val="909090"/>
                </a:solidFill>
                <a:latin typeface="Consolas"/>
                <a:ea typeface="Consolas"/>
                <a:cs typeface="Consolas"/>
                <a:sym typeface="Consolas"/>
              </a:rPr>
              <a:t>4</a:t>
            </a:r>
            <a:endParaRPr b="1" sz="1400">
              <a:solidFill>
                <a:srgbClr val="90909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US" sz="1400">
                <a:solidFill>
                  <a:srgbClr val="909090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endParaRPr b="1" sz="1400">
              <a:solidFill>
                <a:srgbClr val="90909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US" sz="1400">
                <a:solidFill>
                  <a:srgbClr val="909090"/>
                </a:solidFill>
                <a:latin typeface="Consolas"/>
                <a:ea typeface="Consolas"/>
                <a:cs typeface="Consolas"/>
                <a:sym typeface="Consolas"/>
              </a:rPr>
              <a:t>6</a:t>
            </a:r>
            <a:endParaRPr b="1" sz="1400">
              <a:solidFill>
                <a:srgbClr val="90909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US" sz="1400">
                <a:solidFill>
                  <a:srgbClr val="909090"/>
                </a:solidFill>
                <a:latin typeface="Consolas"/>
                <a:ea typeface="Consolas"/>
                <a:cs typeface="Consolas"/>
                <a:sym typeface="Consolas"/>
              </a:rPr>
              <a:t>7</a:t>
            </a:r>
            <a:endParaRPr b="1" sz="1400">
              <a:solidFill>
                <a:srgbClr val="90909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US" sz="1400">
                <a:solidFill>
                  <a:srgbClr val="909090"/>
                </a:solidFill>
                <a:latin typeface="Consolas"/>
                <a:ea typeface="Consolas"/>
                <a:cs typeface="Consolas"/>
                <a:sym typeface="Consolas"/>
              </a:rPr>
              <a:t>8</a:t>
            </a:r>
            <a:endParaRPr b="1" sz="1400">
              <a:solidFill>
                <a:srgbClr val="90909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US" sz="1400">
                <a:solidFill>
                  <a:srgbClr val="909090"/>
                </a:solidFill>
                <a:latin typeface="Consolas"/>
                <a:ea typeface="Consolas"/>
                <a:cs typeface="Consolas"/>
                <a:sym typeface="Consolas"/>
              </a:rPr>
              <a:t>9</a:t>
            </a:r>
            <a:endParaRPr b="1" sz="1400">
              <a:solidFill>
                <a:srgbClr val="90909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14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US" sz="14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for counter in range(0, 30, 3):</a:t>
            </a:r>
            <a:endParaRPr b="1" sz="1400">
              <a:solidFill>
                <a:srgbClr val="0000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US" sz="14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   print(counter)</a:t>
            </a:r>
            <a:endParaRPr b="1" sz="1400">
              <a:solidFill>
                <a:srgbClr val="0000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i="1" sz="1400">
              <a:solidFill>
                <a:srgbClr val="3D85C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US" sz="1400">
                <a:solidFill>
                  <a:srgbClr val="909090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endParaRPr b="1" sz="1400">
              <a:solidFill>
                <a:srgbClr val="90909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US" sz="1400">
                <a:solidFill>
                  <a:srgbClr val="909090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endParaRPr b="1" sz="1400">
              <a:solidFill>
                <a:srgbClr val="90909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US" sz="1400">
                <a:solidFill>
                  <a:srgbClr val="909090"/>
                </a:solidFill>
                <a:latin typeface="Consolas"/>
                <a:ea typeface="Consolas"/>
                <a:cs typeface="Consolas"/>
                <a:sym typeface="Consolas"/>
              </a:rPr>
              <a:t>6</a:t>
            </a:r>
            <a:endParaRPr b="1" sz="1400">
              <a:solidFill>
                <a:srgbClr val="90909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US" sz="1400">
                <a:solidFill>
                  <a:srgbClr val="909090"/>
                </a:solidFill>
                <a:latin typeface="Consolas"/>
                <a:ea typeface="Consolas"/>
                <a:cs typeface="Consolas"/>
                <a:sym typeface="Consolas"/>
              </a:rPr>
              <a:t>9</a:t>
            </a:r>
            <a:endParaRPr b="1" sz="1400">
              <a:solidFill>
                <a:srgbClr val="90909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US" sz="1400">
                <a:solidFill>
                  <a:srgbClr val="909090"/>
                </a:solidFill>
                <a:latin typeface="Consolas"/>
                <a:ea typeface="Consolas"/>
                <a:cs typeface="Consolas"/>
                <a:sym typeface="Consolas"/>
              </a:rPr>
              <a:t>12</a:t>
            </a:r>
            <a:endParaRPr b="1" sz="1400">
              <a:solidFill>
                <a:srgbClr val="90909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US" sz="1400">
                <a:solidFill>
                  <a:srgbClr val="909090"/>
                </a:solidFill>
                <a:latin typeface="Consolas"/>
                <a:ea typeface="Consolas"/>
                <a:cs typeface="Consolas"/>
                <a:sym typeface="Consolas"/>
              </a:rPr>
              <a:t>15</a:t>
            </a:r>
            <a:endParaRPr b="1" sz="1400">
              <a:solidFill>
                <a:srgbClr val="90909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US" sz="1400">
                <a:solidFill>
                  <a:srgbClr val="909090"/>
                </a:solidFill>
                <a:latin typeface="Consolas"/>
                <a:ea typeface="Consolas"/>
                <a:cs typeface="Consolas"/>
                <a:sym typeface="Consolas"/>
              </a:rPr>
              <a:t>18</a:t>
            </a:r>
            <a:endParaRPr b="1" sz="1400">
              <a:solidFill>
                <a:srgbClr val="90909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US" sz="1400">
                <a:solidFill>
                  <a:srgbClr val="909090"/>
                </a:solidFill>
                <a:latin typeface="Consolas"/>
                <a:ea typeface="Consolas"/>
                <a:cs typeface="Consolas"/>
                <a:sym typeface="Consolas"/>
              </a:rPr>
              <a:t>21</a:t>
            </a:r>
            <a:endParaRPr b="1" sz="1400">
              <a:solidFill>
                <a:srgbClr val="90909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US" sz="1400">
                <a:solidFill>
                  <a:srgbClr val="909090"/>
                </a:solidFill>
                <a:latin typeface="Consolas"/>
                <a:ea typeface="Consolas"/>
                <a:cs typeface="Consolas"/>
                <a:sym typeface="Consolas"/>
              </a:rPr>
              <a:t>24</a:t>
            </a:r>
            <a:endParaRPr b="1" sz="1400">
              <a:solidFill>
                <a:srgbClr val="90909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US" sz="1400">
                <a:solidFill>
                  <a:srgbClr val="909090"/>
                </a:solidFill>
                <a:latin typeface="Consolas"/>
                <a:ea typeface="Consolas"/>
                <a:cs typeface="Consolas"/>
                <a:sym typeface="Consolas"/>
              </a:rPr>
              <a:t>27</a:t>
            </a:r>
            <a:endParaRPr b="1" sz="1400">
              <a:solidFill>
                <a:srgbClr val="90909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400">
                <a:solidFill>
                  <a:schemeClr val="dk1"/>
                </a:solidFill>
              </a:rPr>
              <a:t>Here’s a neat example of using </a:t>
            </a:r>
            <a:r>
              <a:rPr b="1" lang="en-US" sz="14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range</a:t>
            </a:r>
            <a:r>
              <a:rPr lang="en-US" sz="1400">
                <a:solidFill>
                  <a:schemeClr val="dk1"/>
                </a:solidFill>
              </a:rPr>
              <a:t> with negative numbers. Using the string we had earlier </a:t>
            </a:r>
            <a:r>
              <a:rPr b="1" lang="en-US" sz="14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"strings are zero-based"</a:t>
            </a:r>
            <a:r>
              <a:rPr lang="en-US" sz="1400">
                <a:solidFill>
                  <a:schemeClr val="dk1"/>
                </a:solidFill>
              </a:rPr>
              <a:t> let’s run this loop over it: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4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my_str = "Strings are zero-based"</a:t>
            </a:r>
            <a:endParaRPr b="1" sz="1400">
              <a:solidFill>
                <a:srgbClr val="0000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4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for x in range(-10, 10, 2):</a:t>
            </a:r>
            <a:endParaRPr b="1" sz="1400">
              <a:solidFill>
                <a:srgbClr val="0000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4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  print("X:", x, my_str[x])</a:t>
            </a:r>
            <a:endParaRPr b="1" sz="1400">
              <a:solidFill>
                <a:srgbClr val="0000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i="1" sz="1400">
              <a:solidFill>
                <a:srgbClr val="3D85C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US" sz="1400">
                <a:solidFill>
                  <a:srgbClr val="909090"/>
                </a:solidFill>
                <a:latin typeface="Consolas"/>
                <a:ea typeface="Consolas"/>
                <a:cs typeface="Consolas"/>
                <a:sym typeface="Consolas"/>
              </a:rPr>
              <a:t>X: -10 z</a:t>
            </a:r>
            <a:endParaRPr b="1" sz="1400">
              <a:solidFill>
                <a:srgbClr val="90909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US" sz="1400">
                <a:solidFill>
                  <a:srgbClr val="909090"/>
                </a:solidFill>
                <a:latin typeface="Consolas"/>
                <a:ea typeface="Consolas"/>
                <a:cs typeface="Consolas"/>
                <a:sym typeface="Consolas"/>
              </a:rPr>
              <a:t>X: -8 r</a:t>
            </a:r>
            <a:endParaRPr b="1" sz="1400">
              <a:solidFill>
                <a:srgbClr val="90909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US" sz="1400">
                <a:solidFill>
                  <a:srgbClr val="909090"/>
                </a:solidFill>
                <a:latin typeface="Consolas"/>
                <a:ea typeface="Consolas"/>
                <a:cs typeface="Consolas"/>
                <a:sym typeface="Consolas"/>
              </a:rPr>
              <a:t>X: -6 -</a:t>
            </a:r>
            <a:endParaRPr b="1" sz="1400">
              <a:solidFill>
                <a:srgbClr val="90909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US" sz="1400">
                <a:solidFill>
                  <a:srgbClr val="909090"/>
                </a:solidFill>
                <a:latin typeface="Consolas"/>
                <a:ea typeface="Consolas"/>
                <a:cs typeface="Consolas"/>
                <a:sym typeface="Consolas"/>
              </a:rPr>
              <a:t>X: -4 a</a:t>
            </a:r>
            <a:endParaRPr b="1" sz="1400">
              <a:solidFill>
                <a:srgbClr val="90909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US" sz="1400">
                <a:solidFill>
                  <a:srgbClr val="909090"/>
                </a:solidFill>
                <a:latin typeface="Consolas"/>
                <a:ea typeface="Consolas"/>
                <a:cs typeface="Consolas"/>
                <a:sym typeface="Consolas"/>
              </a:rPr>
              <a:t>X: -2 e</a:t>
            </a:r>
            <a:endParaRPr b="1" sz="1400">
              <a:solidFill>
                <a:srgbClr val="90909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US" sz="1400">
                <a:solidFill>
                  <a:srgbClr val="909090"/>
                </a:solidFill>
                <a:latin typeface="Consolas"/>
                <a:ea typeface="Consolas"/>
                <a:cs typeface="Consolas"/>
                <a:sym typeface="Consolas"/>
              </a:rPr>
              <a:t>X: 0 S</a:t>
            </a:r>
            <a:endParaRPr b="1" sz="1400">
              <a:solidFill>
                <a:srgbClr val="90909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US" sz="1400">
                <a:solidFill>
                  <a:srgbClr val="909090"/>
                </a:solidFill>
                <a:latin typeface="Consolas"/>
                <a:ea typeface="Consolas"/>
                <a:cs typeface="Consolas"/>
                <a:sym typeface="Consolas"/>
              </a:rPr>
              <a:t>X: 2 r</a:t>
            </a:r>
            <a:endParaRPr b="1" sz="1400">
              <a:solidFill>
                <a:srgbClr val="90909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US" sz="1400">
                <a:solidFill>
                  <a:srgbClr val="909090"/>
                </a:solidFill>
                <a:latin typeface="Consolas"/>
                <a:ea typeface="Consolas"/>
                <a:cs typeface="Consolas"/>
                <a:sym typeface="Consolas"/>
              </a:rPr>
              <a:t>X: 4 n</a:t>
            </a:r>
            <a:endParaRPr b="1" sz="1400">
              <a:solidFill>
                <a:srgbClr val="90909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US" sz="1400">
                <a:solidFill>
                  <a:srgbClr val="909090"/>
                </a:solidFill>
                <a:latin typeface="Consolas"/>
                <a:ea typeface="Consolas"/>
                <a:cs typeface="Consolas"/>
                <a:sym typeface="Consolas"/>
              </a:rPr>
              <a:t>X: 6 s</a:t>
            </a:r>
            <a:endParaRPr b="1" sz="1400">
              <a:solidFill>
                <a:srgbClr val="90909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US" sz="1400">
                <a:solidFill>
                  <a:srgbClr val="909090"/>
                </a:solidFill>
                <a:latin typeface="Consolas"/>
                <a:ea typeface="Consolas"/>
                <a:cs typeface="Consolas"/>
                <a:sym typeface="Consolas"/>
              </a:rPr>
              <a:t>X: 8 a</a:t>
            </a:r>
            <a:endParaRPr b="1" sz="1400">
              <a:solidFill>
                <a:srgbClr val="90909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400">
                <a:solidFill>
                  <a:schemeClr val="dk1"/>
                </a:solidFill>
              </a:rPr>
              <a:t>The negative numbers coming from </a:t>
            </a:r>
            <a:r>
              <a:rPr b="1" lang="en-US" sz="14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range</a:t>
            </a:r>
            <a:r>
              <a:rPr lang="en-US" sz="1400">
                <a:solidFill>
                  <a:schemeClr val="dk1"/>
                </a:solidFill>
              </a:rPr>
              <a:t> tell Python to index from the end of the string instead of the beginning.</a:t>
            </a:r>
            <a:endParaRPr b="1" i="1" sz="1400">
              <a:solidFill>
                <a:srgbClr val="3D85C6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4" name="Google Shape;484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>
                <a:solidFill>
                  <a:schemeClr val="dk1"/>
                </a:solidFill>
              </a:rPr>
              <a:t>Let’s write for loop that relies on user input. We will ask the user for a whole number: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 sz="1400">
                <a:solidFill>
                  <a:schemeClr val="dk1"/>
                </a:solidFill>
              </a:rPr>
              <a:t>If they entered a negative number we will respond with an error that negative numbers aren’t permitted.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 sz="1400">
                <a:solidFill>
                  <a:schemeClr val="dk1"/>
                </a:solidFill>
              </a:rPr>
              <a:t>If they enter a 0, we will print 0.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 sz="1400">
                <a:solidFill>
                  <a:schemeClr val="dk1"/>
                </a:solidFill>
              </a:rPr>
              <a:t>If they enter a positive number, we will provide a sum of those numbers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4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user_input = int(input("Enter any whole number: "))</a:t>
            </a:r>
            <a:endParaRPr b="1" sz="1400">
              <a:solidFill>
                <a:srgbClr val="0000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400">
              <a:solidFill>
                <a:srgbClr val="0000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4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if user_input &lt; 0:</a:t>
            </a:r>
            <a:endParaRPr b="1" sz="1400">
              <a:solidFill>
                <a:srgbClr val="0000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4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    print("Negative numbers aren't permitted.")</a:t>
            </a:r>
            <a:endParaRPr b="1" sz="1400">
              <a:solidFill>
                <a:srgbClr val="0000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4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elif user_input == 0:</a:t>
            </a:r>
            <a:endParaRPr b="1" sz="1400">
              <a:solidFill>
                <a:srgbClr val="0000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4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    print(0)</a:t>
            </a:r>
            <a:endParaRPr b="1" sz="1400">
              <a:solidFill>
                <a:srgbClr val="0000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4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else:</a:t>
            </a:r>
            <a:endParaRPr b="1" sz="1400">
              <a:solidFill>
                <a:srgbClr val="0000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4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    result = 0</a:t>
            </a:r>
            <a:endParaRPr b="1" sz="1400">
              <a:solidFill>
                <a:srgbClr val="0000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4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    for x in range(0, user_input+1):</a:t>
            </a:r>
            <a:endParaRPr b="1" sz="1400">
              <a:solidFill>
                <a:srgbClr val="0000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4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        result += x</a:t>
            </a:r>
            <a:endParaRPr b="1" sz="1400">
              <a:solidFill>
                <a:srgbClr val="0000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4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    print(result)</a:t>
            </a:r>
            <a:endParaRPr b="1" sz="1400">
              <a:solidFill>
                <a:srgbClr val="0000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4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>
                <a:solidFill>
                  <a:schemeClr val="dk1"/>
                </a:solidFill>
              </a:rPr>
              <a:t>Run the code three times, once with a negative number, once with 0, and once with a positive number.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4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4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2c264f0ace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9" name="Google Shape;489;g2c264f0ace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400"/>
              <a:t>Enter the following code in your .py file: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# Create an infinite loop (!)</a:t>
            </a:r>
            <a:endParaRPr b="1" sz="14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4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while True:</a:t>
            </a:r>
            <a:endParaRPr b="1" sz="1400">
              <a:solidFill>
                <a:srgbClr val="0000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4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    num_one = int(input("Enter a number: "))</a:t>
            </a:r>
            <a:endParaRPr b="1" sz="1400">
              <a:solidFill>
                <a:srgbClr val="0000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4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    num_two = int(input("Enter another number: "))</a:t>
            </a:r>
            <a:endParaRPr b="1" sz="1400">
              <a:solidFill>
                <a:srgbClr val="0000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400">
              <a:solidFill>
                <a:srgbClr val="0000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4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    print (num_one, "/", num_two, "=", num_one / num_two)</a:t>
            </a:r>
            <a:endParaRPr b="1" sz="1400">
              <a:solidFill>
                <a:srgbClr val="0000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400">
              <a:solidFill>
                <a:srgbClr val="0000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4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    response = input("Try again? (Y/N): ")</a:t>
            </a:r>
            <a:endParaRPr b="1" sz="1400">
              <a:solidFill>
                <a:srgbClr val="0000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4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    if response == "n" or response == "N":</a:t>
            </a:r>
            <a:endParaRPr b="1" sz="1400">
              <a:solidFill>
                <a:srgbClr val="0000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US" sz="14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        break</a:t>
            </a:r>
            <a:endParaRPr b="1" i="1" sz="1400">
              <a:solidFill>
                <a:srgbClr val="3D85C6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2bd3b3b0415_0_3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8" name="Google Shape;498;g2bd3b3b0415_0_3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3" name="Google Shape;513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2bd3b3b0415_0_3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8" name="Google Shape;518;g2bd3b3b0415_0_3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400"/>
              <a:t>Play around with this one and learn about different string functions.</a:t>
            </a:r>
            <a:endParaRPr sz="140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2bef06b6679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4" name="Google Shape;524;g2bef06b6679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2c264f0acef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9" name="Google Shape;529;g2c264f0acef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400"/>
              <a:t>You’re going to see this again next week when covering Lists and other collections.</a:t>
            </a:r>
            <a:endParaRPr sz="1400"/>
          </a:p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-US" sz="1400"/>
              <a:t>To get the length of a string, we use the </a:t>
            </a:r>
            <a:r>
              <a:rPr b="1" lang="en-US" sz="14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len()</a:t>
            </a:r>
            <a:r>
              <a:rPr lang="en-US" sz="1400"/>
              <a:t> function.</a:t>
            </a:r>
            <a:endParaRPr sz="1400"/>
          </a:p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-US" sz="1400"/>
              <a:t>A string is a collection of characters.</a:t>
            </a:r>
            <a:endParaRPr sz="1400"/>
          </a:p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-US" sz="1400"/>
              <a:t>Because of this, we can visit individual characters that are within a string.</a:t>
            </a:r>
            <a:endParaRPr sz="1400"/>
          </a:p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-US" sz="1400"/>
              <a:t>We do this by using an </a:t>
            </a:r>
            <a:r>
              <a:rPr b="1" lang="en-US" sz="1400"/>
              <a:t>index</a:t>
            </a:r>
            <a:r>
              <a:rPr lang="en-US" sz="1400"/>
              <a:t>, which is an </a:t>
            </a:r>
            <a:r>
              <a:rPr b="1" lang="en-US" sz="1400"/>
              <a:t>integer</a:t>
            </a:r>
            <a:r>
              <a:rPr lang="en-US" sz="1400"/>
              <a:t> that refers to which character we’re interested in.</a:t>
            </a:r>
            <a:endParaRPr sz="1400"/>
          </a:p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-US" sz="1400"/>
              <a:t>Strings use </a:t>
            </a:r>
            <a:r>
              <a:rPr b="1" lang="en-US" sz="1400"/>
              <a:t>0-based indexing</a:t>
            </a:r>
            <a:r>
              <a:rPr lang="en-US" sz="1400"/>
              <a:t>. This means that the indexes for the characters start at </a:t>
            </a:r>
            <a:r>
              <a:rPr b="1" lang="en-US" sz="14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1400"/>
              <a:t> and end at </a:t>
            </a:r>
            <a:r>
              <a:rPr b="1" lang="en-US" sz="14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len()-1</a:t>
            </a:r>
            <a:r>
              <a:rPr lang="en-US" sz="1400"/>
              <a:t>.</a:t>
            </a:r>
            <a:endParaRPr sz="1400"/>
          </a:p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400"/>
              <a:buChar char="●"/>
            </a:pPr>
            <a:r>
              <a:rPr lang="en-US" sz="1400"/>
              <a:t>This can be a source for errors, especially when using invalid index values.</a:t>
            </a:r>
            <a:endParaRPr sz="140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2c264f0acef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8" name="Google Shape;608;g2c264f0acef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>
                <a:solidFill>
                  <a:schemeClr val="dk1"/>
                </a:solidFill>
              </a:rPr>
              <a:t>For this last example we will use indexing to get to individual characters in a string. Type in the following code and run it: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4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my_str = "This is a string of text"</a:t>
            </a:r>
            <a:endParaRPr b="1" sz="1400">
              <a:solidFill>
                <a:srgbClr val="0000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4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print(len(my_str))</a:t>
            </a:r>
            <a:endParaRPr b="1" sz="1400">
              <a:solidFill>
                <a:srgbClr val="0000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4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print(my_str[0])</a:t>
            </a:r>
            <a:endParaRPr b="1" sz="1400">
              <a:solidFill>
                <a:srgbClr val="0000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4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print(my_str[15])</a:t>
            </a:r>
            <a:endParaRPr b="1" sz="1400">
              <a:solidFill>
                <a:srgbClr val="0000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4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print(my_str[-2])</a:t>
            </a:r>
            <a:endParaRPr b="1" sz="1400">
              <a:solidFill>
                <a:srgbClr val="0000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4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print(my_str[-10])</a:t>
            </a:r>
            <a:endParaRPr b="1" sz="1400">
              <a:solidFill>
                <a:srgbClr val="0000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40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# print(my_str[24])</a:t>
            </a:r>
            <a:endParaRPr b="1" sz="1400">
              <a:solidFill>
                <a:schemeClr val="accen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40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# print(my_str[-1000])</a:t>
            </a:r>
            <a:endParaRPr b="1" sz="1400">
              <a:solidFill>
                <a:schemeClr val="accen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>
                <a:solidFill>
                  <a:schemeClr val="dk1"/>
                </a:solidFill>
              </a:rPr>
              <a:t>Uncomment the last two lines to generate an error.</a:t>
            </a:r>
            <a:endParaRPr sz="14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33f8955b86f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3" name="Google Shape;613;g33f8955b86f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6" name="Google Shape;266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400"/>
              <a:t>These are some of the fundamental building blocks that make up the Python language.</a:t>
            </a:r>
            <a:endParaRPr sz="1400"/>
          </a:p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400"/>
              <a:buChar char="●"/>
            </a:pPr>
            <a:r>
              <a:rPr lang="en-US" sz="1400"/>
              <a:t>You will use some combination of these in just about every program you write.</a:t>
            </a:r>
            <a:endParaRPr sz="140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2" name="Google Shape;272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2bd3b3b041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7" name="Google Shape;277;g2bd3b3b041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400"/>
              <a:t>Every object we encounter has a type. A type helps us identify an object as well as differentiate between different objects. </a:t>
            </a:r>
            <a:endParaRPr sz="140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9" name="Google Shape;289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200">
                <a:solidFill>
                  <a:schemeClr val="dk1"/>
                </a:solidFill>
              </a:rPr>
              <a:t>Q: Why do we have all these different data types in coding?</a:t>
            </a:r>
            <a:endParaRPr b="1"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-US" sz="1200">
                <a:solidFill>
                  <a:schemeClr val="dk1"/>
                </a:solidFill>
              </a:rPr>
              <a:t>Same reason we have different types in real life. </a:t>
            </a:r>
            <a:endParaRPr sz="1200">
              <a:solidFill>
                <a:schemeClr val="dk1"/>
              </a:solidFill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en-US" sz="1200">
                <a:solidFill>
                  <a:schemeClr val="dk1"/>
                </a:solidFill>
              </a:rPr>
              <a:t>Categorizes information and provides differentiation</a:t>
            </a:r>
            <a:endParaRPr sz="1200">
              <a:solidFill>
                <a:schemeClr val="dk1"/>
              </a:solidFill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en-US" sz="1200">
                <a:solidFill>
                  <a:schemeClr val="dk1"/>
                </a:solidFill>
              </a:rPr>
              <a:t>Defines attributes about the object </a:t>
            </a:r>
            <a:endParaRPr sz="1200">
              <a:solidFill>
                <a:schemeClr val="dk1"/>
              </a:solidFill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en-US" sz="1200">
                <a:solidFill>
                  <a:schemeClr val="dk1"/>
                </a:solidFill>
              </a:rPr>
              <a:t>Defines the operations that the object can perform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-US" sz="1200">
                <a:solidFill>
                  <a:schemeClr val="dk1"/>
                </a:solidFill>
              </a:rPr>
              <a:t>For example, a shopping cart cannot open the garage door. 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-US" sz="1200">
                <a:solidFill>
                  <a:schemeClr val="dk1"/>
                </a:solidFill>
              </a:rPr>
              <a:t>Likewise, a cat does not not have wheels.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-US" sz="1200">
                <a:solidFill>
                  <a:schemeClr val="dk1"/>
                </a:solidFill>
              </a:rPr>
              <a:t>There is no instruction in Python to declare a variable’s type. </a:t>
            </a:r>
            <a:endParaRPr sz="1200">
              <a:solidFill>
                <a:schemeClr val="dk1"/>
              </a:solidFill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en-US" sz="1200">
                <a:solidFill>
                  <a:schemeClr val="dk1"/>
                </a:solidFill>
              </a:rPr>
              <a:t>In other languages, declaring a variable means explicitly identifying its type. </a:t>
            </a:r>
            <a:endParaRPr sz="1200">
              <a:solidFill>
                <a:schemeClr val="dk1"/>
              </a:solidFill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en-US" sz="1200">
                <a:solidFill>
                  <a:schemeClr val="dk1"/>
                </a:solidFill>
              </a:rPr>
              <a:t>In Python, we define a variable’s type by what data we store in it.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-US" sz="1200">
                <a:solidFill>
                  <a:schemeClr val="dk1"/>
                </a:solidFill>
              </a:rPr>
              <a:t>Today we’re focusing on the Primitive Types. The Containers (or Collections) will be covered in a later lesson.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8" name="Google Shape;298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400"/>
              <a:t>An integer is any </a:t>
            </a:r>
            <a:r>
              <a:rPr b="1" lang="en-US" sz="1400"/>
              <a:t>whole number</a:t>
            </a:r>
            <a:r>
              <a:rPr lang="en-US" sz="1400"/>
              <a:t>, either positive or negative.</a:t>
            </a:r>
            <a:endParaRPr sz="1400"/>
          </a:p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-US" sz="1400"/>
              <a:t>When we assign data to a variable, Python infers it’s type.</a:t>
            </a:r>
            <a:endParaRPr sz="1400"/>
          </a:p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-US" sz="1400"/>
              <a:t>Operations for integers are already defined in Python.</a:t>
            </a:r>
            <a:endParaRPr sz="1400"/>
          </a:p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-US" sz="1400"/>
              <a:t>There are also built-in functions like </a:t>
            </a:r>
            <a:r>
              <a:rPr b="1" lang="en-US" sz="14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min()</a:t>
            </a:r>
            <a:r>
              <a:rPr lang="en-US" sz="1400"/>
              <a:t> and </a:t>
            </a:r>
            <a:r>
              <a:rPr b="1" lang="en-US" sz="14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max()</a:t>
            </a:r>
            <a:r>
              <a:rPr lang="en-US" sz="1400"/>
              <a:t>.</a:t>
            </a:r>
            <a:endParaRPr sz="1400"/>
          </a:p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400"/>
              <a:buChar char="●"/>
            </a:pPr>
            <a:r>
              <a:rPr lang="en-US" sz="1400"/>
              <a:t>To identify the type of a variable, use the </a:t>
            </a:r>
            <a:r>
              <a:rPr b="1" lang="en-US" sz="14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type()</a:t>
            </a:r>
            <a:r>
              <a:rPr lang="en-US" sz="1400"/>
              <a:t> function.</a:t>
            </a:r>
            <a:endParaRPr sz="140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3" name="Google Shape;323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 sz="1400">
                <a:solidFill>
                  <a:schemeClr val="dk1"/>
                </a:solidFill>
              </a:rPr>
              <a:t>A float, or floating point, number is any number, either positive or negative </a:t>
            </a:r>
            <a:r>
              <a:rPr b="1" lang="en-US" sz="1400">
                <a:solidFill>
                  <a:schemeClr val="dk1"/>
                </a:solidFill>
              </a:rPr>
              <a:t>with a fractional portion, even if it is 0</a:t>
            </a:r>
            <a:r>
              <a:rPr lang="en-US" sz="1400">
                <a:solidFill>
                  <a:schemeClr val="dk1"/>
                </a:solidFill>
              </a:rPr>
              <a:t>.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-US" sz="1400">
                <a:solidFill>
                  <a:schemeClr val="dk1"/>
                </a:solidFill>
              </a:rPr>
              <a:t>Operations for floats are already defined in Python.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-US" sz="1400">
                <a:solidFill>
                  <a:schemeClr val="dk1"/>
                </a:solidFill>
              </a:rPr>
              <a:t>There are also built-in functions like </a:t>
            </a:r>
            <a:r>
              <a:rPr b="1" lang="en-US" sz="14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min()</a:t>
            </a:r>
            <a:r>
              <a:rPr lang="en-US" sz="1400">
                <a:solidFill>
                  <a:schemeClr val="dk1"/>
                </a:solidFill>
              </a:rPr>
              <a:t> and </a:t>
            </a:r>
            <a:r>
              <a:rPr b="1" lang="en-US" sz="14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max()</a:t>
            </a:r>
            <a:r>
              <a:rPr lang="en-US" sz="1400">
                <a:solidFill>
                  <a:schemeClr val="dk1"/>
                </a:solidFill>
              </a:rPr>
              <a:t>.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400"/>
              <a:buChar char="●"/>
            </a:pPr>
            <a:r>
              <a:rPr lang="en-US" sz="1400">
                <a:solidFill>
                  <a:schemeClr val="dk1"/>
                </a:solidFill>
              </a:rPr>
              <a:t>To identify the type of a variable, use the </a:t>
            </a:r>
            <a:r>
              <a:rPr b="1" lang="en-US" sz="14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type()</a:t>
            </a:r>
            <a:r>
              <a:rPr lang="en-US" sz="1400">
                <a:solidFill>
                  <a:schemeClr val="dk1"/>
                </a:solidFill>
              </a:rPr>
              <a:t> function.</a:t>
            </a:r>
            <a:endParaRPr sz="140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2bd3b3b0415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8" name="Google Shape;348;g2bd3b3b0415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400">
                <a:solidFill>
                  <a:schemeClr val="dk1"/>
                </a:solidFill>
              </a:rPr>
              <a:t>Type conversion: occurs when combining an </a:t>
            </a:r>
            <a:r>
              <a:rPr b="1" lang="en-US" sz="14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-US" sz="1400">
                <a:solidFill>
                  <a:schemeClr val="dk1"/>
                </a:solidFill>
              </a:rPr>
              <a:t> and a </a:t>
            </a:r>
            <a:r>
              <a:rPr b="1" lang="en-US" sz="14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float</a:t>
            </a:r>
            <a:r>
              <a:rPr lang="en-US" sz="1400">
                <a:solidFill>
                  <a:schemeClr val="dk1"/>
                </a:solidFill>
              </a:rPr>
              <a:t> in a calculation.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 sz="1400">
                <a:solidFill>
                  <a:schemeClr val="dk1"/>
                </a:solidFill>
              </a:rPr>
              <a:t>Type conversions can occur automatically when mixing data of different types.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 sz="1400">
                <a:solidFill>
                  <a:schemeClr val="dk1"/>
                </a:solidFill>
              </a:rPr>
              <a:t>The built-in functions </a:t>
            </a:r>
            <a:r>
              <a:rPr b="1" lang="en-US" sz="14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int()</a:t>
            </a:r>
            <a:r>
              <a:rPr lang="en-US" sz="1400">
                <a:solidFill>
                  <a:schemeClr val="dk1"/>
                </a:solidFill>
              </a:rPr>
              <a:t>, </a:t>
            </a:r>
            <a:r>
              <a:rPr b="1" lang="en-US" sz="14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float()</a:t>
            </a:r>
            <a:r>
              <a:rPr lang="en-US" sz="1400">
                <a:solidFill>
                  <a:schemeClr val="dk1"/>
                </a:solidFill>
              </a:rPr>
              <a:t> and </a:t>
            </a:r>
            <a:r>
              <a:rPr b="1" lang="en-US" sz="14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str()</a:t>
            </a:r>
            <a:r>
              <a:rPr lang="en-US" sz="1400">
                <a:solidFill>
                  <a:schemeClr val="dk1"/>
                </a:solidFill>
              </a:rPr>
              <a:t> allow us to explicitly convert data between types.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-US" sz="1400">
                <a:solidFill>
                  <a:schemeClr val="dk1"/>
                </a:solidFill>
              </a:rPr>
              <a:t>When mixing integers and floats, Python will take the most conservative path to prevent losing data.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en-US" sz="1400">
                <a:solidFill>
                  <a:schemeClr val="dk1"/>
                </a:solidFill>
              </a:rPr>
              <a:t>When combining an </a:t>
            </a:r>
            <a:r>
              <a:rPr b="1" lang="en-US" sz="14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-US" sz="1400">
                <a:solidFill>
                  <a:schemeClr val="dk1"/>
                </a:solidFill>
              </a:rPr>
              <a:t> and a </a:t>
            </a:r>
            <a:r>
              <a:rPr b="1" lang="en-US" sz="14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float</a:t>
            </a:r>
            <a:r>
              <a:rPr lang="en-US" sz="1400">
                <a:solidFill>
                  <a:schemeClr val="dk1"/>
                </a:solidFill>
              </a:rPr>
              <a:t>, the result will be a </a:t>
            </a:r>
            <a:r>
              <a:rPr b="1" lang="en-US" sz="14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float</a:t>
            </a:r>
            <a:r>
              <a:rPr lang="en-US" sz="1400">
                <a:solidFill>
                  <a:schemeClr val="dk1"/>
                </a:solidFill>
              </a:rPr>
              <a:t>.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-US" sz="1400"/>
              <a:t>Type the following code in the console / terminal to see the possible loss of data.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4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&gt;&gt;&gt; </a:t>
            </a:r>
            <a:r>
              <a:rPr b="1" lang="en-US" sz="14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i = 42</a:t>
            </a:r>
            <a:endParaRPr b="1" sz="1400">
              <a:solidFill>
                <a:srgbClr val="0000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4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&gt;&gt;&gt; </a:t>
            </a:r>
            <a:r>
              <a:rPr b="1" lang="en-US" sz="14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type(i)</a:t>
            </a:r>
            <a:endParaRPr b="1" sz="1400">
              <a:solidFill>
                <a:srgbClr val="0000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US" sz="1400">
                <a:solidFill>
                  <a:srgbClr val="909090"/>
                </a:solidFill>
                <a:latin typeface="Consolas"/>
                <a:ea typeface="Consolas"/>
                <a:cs typeface="Consolas"/>
                <a:sym typeface="Consolas"/>
              </a:rPr>
              <a:t>&lt;class 'int'&gt;</a:t>
            </a:r>
            <a:endParaRPr b="1" sz="1400">
              <a:solidFill>
                <a:srgbClr val="90909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US" sz="14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&gt;&gt;&gt; </a:t>
            </a:r>
            <a:r>
              <a:rPr b="1" lang="en-US" sz="14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j = float(99) + int(100)</a:t>
            </a:r>
            <a:endParaRPr b="1" sz="1400">
              <a:solidFill>
                <a:srgbClr val="0000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US" sz="14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&gt;&gt;&gt; </a:t>
            </a:r>
            <a:r>
              <a:rPr b="1" lang="en-US" sz="14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print(j)</a:t>
            </a:r>
            <a:endParaRPr b="1" sz="1400">
              <a:solidFill>
                <a:srgbClr val="0000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400">
                <a:solidFill>
                  <a:srgbClr val="909090"/>
                </a:solidFill>
                <a:latin typeface="Consolas"/>
                <a:ea typeface="Consolas"/>
                <a:cs typeface="Consolas"/>
                <a:sym typeface="Consolas"/>
              </a:rPr>
              <a:t>199.0</a:t>
            </a:r>
            <a:endParaRPr b="1" sz="1400">
              <a:solidFill>
                <a:srgbClr val="90909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US" sz="14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&gt;&gt;&gt; </a:t>
            </a:r>
            <a:r>
              <a:rPr b="1" lang="en-US" sz="14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type(j)</a:t>
            </a:r>
            <a:endParaRPr b="1" sz="1400">
              <a:solidFill>
                <a:srgbClr val="0000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US" sz="1400">
                <a:solidFill>
                  <a:srgbClr val="909090"/>
                </a:solidFill>
                <a:latin typeface="Consolas"/>
                <a:ea typeface="Consolas"/>
                <a:cs typeface="Consolas"/>
                <a:sym typeface="Consolas"/>
              </a:rPr>
              <a:t>&lt;class 'float'&gt;</a:t>
            </a:r>
            <a:endParaRPr b="1" sz="1400">
              <a:solidFill>
                <a:srgbClr val="90909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4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&gt;&gt;&gt; </a:t>
            </a:r>
            <a:r>
              <a:rPr b="1" lang="en-US" sz="14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x = 22.9</a:t>
            </a:r>
            <a:endParaRPr b="1" sz="1400">
              <a:solidFill>
                <a:srgbClr val="0000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4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&gt;&gt;&gt; </a:t>
            </a:r>
            <a:r>
              <a:rPr b="1" lang="en-US" sz="14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y = 1046</a:t>
            </a:r>
            <a:endParaRPr b="1" sz="1400"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4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&gt;&gt;&gt; </a:t>
            </a:r>
            <a:r>
              <a:rPr b="1" lang="en-US" sz="14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z = int(x + y)</a:t>
            </a:r>
            <a:endParaRPr b="1" sz="1400">
              <a:solidFill>
                <a:srgbClr val="0000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4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&gt;&gt;&gt; </a:t>
            </a:r>
            <a:r>
              <a:rPr b="1" lang="en-US" sz="14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print(z)</a:t>
            </a:r>
            <a:endParaRPr b="1" sz="1400">
              <a:solidFill>
                <a:srgbClr val="0000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400">
                <a:solidFill>
                  <a:srgbClr val="909090"/>
                </a:solidFill>
                <a:latin typeface="Consolas"/>
                <a:ea typeface="Consolas"/>
                <a:cs typeface="Consolas"/>
                <a:sym typeface="Consolas"/>
              </a:rPr>
              <a:t>1068</a:t>
            </a:r>
            <a:r>
              <a:rPr b="1" lang="en-US" sz="14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		</a:t>
            </a:r>
            <a:r>
              <a:rPr b="1" lang="en-US" sz="14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&lt;&lt;&lt;--- Did we want to lose the fractional part?</a:t>
            </a:r>
            <a:endParaRPr b="1" sz="1400"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4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&gt;&gt;&gt; </a:t>
            </a:r>
            <a:r>
              <a:rPr b="1" lang="en-US" sz="14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type(z)</a:t>
            </a:r>
            <a:endParaRPr b="1" sz="1400">
              <a:solidFill>
                <a:srgbClr val="0000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400">
                <a:solidFill>
                  <a:srgbClr val="909090"/>
                </a:solidFill>
                <a:latin typeface="Consolas"/>
                <a:ea typeface="Consolas"/>
                <a:cs typeface="Consolas"/>
                <a:sym typeface="Consolas"/>
              </a:rPr>
              <a:t>&lt;class 'int'&gt;</a:t>
            </a:r>
            <a:endParaRPr b="1" sz="1400">
              <a:solidFill>
                <a:srgbClr val="90909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5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5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Photo Alt" showMasterSp="0">
  <p:cSld name="Title &amp; Photo Alt 2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1" name="Google Shape;11;p25"/>
          <p:cNvPicPr preferRelativeResize="0"/>
          <p:nvPr/>
        </p:nvPicPr>
        <p:blipFill rotWithShape="1">
          <a:blip r:embed="rId2">
            <a:alphaModFix/>
          </a:blip>
          <a:srcRect b="32490" l="0" r="0" t="0"/>
          <a:stretch/>
        </p:blipFill>
        <p:spPr>
          <a:xfrm>
            <a:off x="6689422" y="3868426"/>
            <a:ext cx="2481733" cy="130155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" name="Google Shape;12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5527" y="165300"/>
            <a:ext cx="1535797" cy="2914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Subtitle 1">
  <p:cSld name="1_Title &amp; Subtitle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3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spcFirstLastPara="1" rIns="26775" wrap="square" tIns="267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/>
        </p:txBody>
      </p:sp>
      <p:sp>
        <p:nvSpPr>
          <p:cNvPr id="42" name="Google Shape;42;p33"/>
          <p:cNvSpPr txBox="1"/>
          <p:nvPr>
            <p:ph idx="1" type="body"/>
          </p:nvPr>
        </p:nvSpPr>
        <p:spPr>
          <a:xfrm>
            <a:off x="1812726" y="2658814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1pPr>
            <a:lvl2pPr indent="-2286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2pPr>
            <a:lvl3pPr indent="-2286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3pPr>
            <a:lvl4pPr indent="-2286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4pPr>
            <a:lvl5pPr indent="-2286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5pPr>
            <a:lvl6pPr indent="-292100" lvl="5" marL="27432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000"/>
              <a:buChar char="•"/>
              <a:defRPr/>
            </a:lvl6pPr>
            <a:lvl7pPr indent="-292100" lvl="6" marL="32004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000"/>
              <a:buChar char="•"/>
              <a:defRPr/>
            </a:lvl7pPr>
            <a:lvl8pPr indent="-292100" lvl="7" marL="36576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000"/>
              <a:buChar char="•"/>
              <a:defRPr/>
            </a:lvl8pPr>
            <a:lvl9pPr indent="-292100" lvl="8" marL="41148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000"/>
              <a:buChar char="•"/>
              <a:defRPr/>
            </a:lvl9pPr>
          </a:lstStyle>
          <a:p/>
        </p:txBody>
      </p:sp>
      <p:sp>
        <p:nvSpPr>
          <p:cNvPr id="43" name="Google Shape;43;p33"/>
          <p:cNvSpPr txBox="1"/>
          <p:nvPr>
            <p:ph idx="12" type="sldNum"/>
          </p:nvPr>
        </p:nvSpPr>
        <p:spPr>
          <a:xfrm>
            <a:off x="4482789" y="4902398"/>
            <a:ext cx="174900" cy="1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 Light"/>
              <a:buNone/>
              <a:defRPr b="0" i="0" sz="10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 Light"/>
              <a:buNone/>
              <a:defRPr b="0" i="0" sz="10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 Light"/>
              <a:buNone/>
              <a:defRPr b="0" i="0" sz="10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 Light"/>
              <a:buNone/>
              <a:defRPr b="0" i="0" sz="10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 Light"/>
              <a:buNone/>
              <a:defRPr b="0" i="0" sz="10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 Light"/>
              <a:buNone/>
              <a:defRPr b="0" i="0" sz="10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 Light"/>
              <a:buNone/>
              <a:defRPr b="0" i="0" sz="10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 Light"/>
              <a:buNone/>
              <a:defRPr b="0" i="0" sz="10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 Light"/>
              <a:buNone/>
              <a:defRPr b="0" i="0" sz="10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 showMasterSp="0">
  <p:cSld name="Agenda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34"/>
          <p:cNvSpPr txBox="1"/>
          <p:nvPr>
            <p:ph type="title"/>
          </p:nvPr>
        </p:nvSpPr>
        <p:spPr>
          <a:xfrm>
            <a:off x="452438" y="404813"/>
            <a:ext cx="8239200" cy="5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/>
        </p:txBody>
      </p:sp>
      <p:sp>
        <p:nvSpPr>
          <p:cNvPr id="46" name="Google Shape;46;p34"/>
          <p:cNvSpPr txBox="1"/>
          <p:nvPr>
            <p:ph idx="1" type="body"/>
          </p:nvPr>
        </p:nvSpPr>
        <p:spPr>
          <a:xfrm>
            <a:off x="452438" y="889861"/>
            <a:ext cx="8239200" cy="3504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b="1" sz="2100"/>
            </a:lvl1pPr>
            <a:lvl2pPr indent="-279400" lvl="1" marL="914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2pPr>
            <a:lvl3pPr indent="-279400" lvl="2" marL="13716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3pPr>
            <a:lvl4pPr indent="-279400" lvl="3" marL="18288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4pPr>
            <a:lvl5pPr indent="-279400" lvl="4" marL="22860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5pPr>
            <a:lvl6pPr indent="-279400" lvl="5" marL="27432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indent="-279400" lvl="6" marL="3200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indent="-279400" lvl="7" marL="36576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indent="-279400" lvl="8" marL="41148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/>
        </p:txBody>
      </p:sp>
      <p:sp>
        <p:nvSpPr>
          <p:cNvPr id="47" name="Google Shape;47;p34"/>
          <p:cNvSpPr txBox="1"/>
          <p:nvPr>
            <p:ph idx="2" type="body"/>
          </p:nvPr>
        </p:nvSpPr>
        <p:spPr>
          <a:xfrm>
            <a:off x="452438" y="1593189"/>
            <a:ext cx="8239200" cy="30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sz="2100"/>
            </a:lvl1pPr>
            <a:lvl2pPr indent="-2286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sz="2100"/>
            </a:lvl2pPr>
            <a:lvl3pPr indent="-2286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sz="2100"/>
            </a:lvl3pPr>
            <a:lvl4pPr indent="-2286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sz="2100"/>
            </a:lvl4pPr>
            <a:lvl5pPr indent="-2286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sz="2100"/>
            </a:lvl5pPr>
            <a:lvl6pPr indent="-279400" lvl="5" marL="27432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indent="-279400" lvl="6" marL="3200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indent="-279400" lvl="7" marL="36576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indent="-279400" lvl="8" marL="41148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Bullets" type="tx">
  <p:cSld name="TITLE_AND_BOD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Photo Alt" showMasterSp="0">
  <p:cSld name="Title &amp; Photo Alt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50" name="Google Shape;50;p36"/>
          <p:cNvPicPr preferRelativeResize="0"/>
          <p:nvPr/>
        </p:nvPicPr>
        <p:blipFill rotWithShape="1">
          <a:blip r:embed="rId2">
            <a:alphaModFix/>
          </a:blip>
          <a:srcRect b="32490" l="0" r="0" t="0"/>
          <a:stretch/>
        </p:blipFill>
        <p:spPr>
          <a:xfrm>
            <a:off x="6689422" y="3868426"/>
            <a:ext cx="2481733" cy="130155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51" name="Google Shape;51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9616" y="111414"/>
            <a:ext cx="1366303" cy="259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- Top copy" showMasterSp="0">
  <p:cSld name="Title - Top cop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37"/>
          <p:cNvSpPr/>
          <p:nvPr/>
        </p:nvSpPr>
        <p:spPr>
          <a:xfrm>
            <a:off x="104775" y="104775"/>
            <a:ext cx="8934300" cy="4933800"/>
          </a:xfrm>
          <a:prstGeom prst="rect">
            <a:avLst/>
          </a:prstGeom>
          <a:noFill/>
          <a:ln cap="flat" cmpd="sng" w="9525">
            <a:solidFill>
              <a:srgbClr val="D6D5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54" name="Google Shape;54;p37"/>
          <p:cNvGrpSpPr/>
          <p:nvPr/>
        </p:nvGrpSpPr>
        <p:grpSpPr>
          <a:xfrm>
            <a:off x="8629252" y="157162"/>
            <a:ext cx="358875" cy="479138"/>
            <a:chOff x="-1" y="-1"/>
            <a:chExt cx="957000" cy="1277700"/>
          </a:xfrm>
        </p:grpSpPr>
        <p:sp>
          <p:nvSpPr>
            <p:cNvPr id="55" name="Google Shape;55;p37"/>
            <p:cNvSpPr/>
            <p:nvPr/>
          </p:nvSpPr>
          <p:spPr>
            <a:xfrm>
              <a:off x="-1" y="-1"/>
              <a:ext cx="957000" cy="1277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63500" rotWithShape="0" dir="5400000" dist="25400">
                <a:srgbClr val="000000">
                  <a:alpha val="46274"/>
                </a:srgbClr>
              </a:outerShdw>
            </a:effectLst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100"/>
                <a:buFont typeface="Helvetica Neue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pic>
          <p:nvPicPr>
            <p:cNvPr descr="Grafik 7" id="56" name="Google Shape;56;p37"/>
            <p:cNvPicPr preferRelativeResize="0"/>
            <p:nvPr/>
          </p:nvPicPr>
          <p:blipFill rotWithShape="1">
            <a:blip r:embed="rId2">
              <a:alphaModFix/>
            </a:blip>
            <a:srcRect b="11063" l="0" r="0" t="0"/>
            <a:stretch/>
          </p:blipFill>
          <p:spPr>
            <a:xfrm>
              <a:off x="78336" y="67812"/>
              <a:ext cx="800498" cy="114216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1">
  <p:cSld name="TITLE 3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38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spcFirstLastPara="1" rIns="26775" wrap="square" tIns="267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/>
        </p:txBody>
      </p:sp>
      <p:sp>
        <p:nvSpPr>
          <p:cNvPr id="59" name="Google Shape;59;p38"/>
          <p:cNvSpPr txBox="1"/>
          <p:nvPr>
            <p:ph idx="1" type="body"/>
          </p:nvPr>
        </p:nvSpPr>
        <p:spPr>
          <a:xfrm>
            <a:off x="1812726" y="2658814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6195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Char char="■"/>
              <a:defRPr/>
            </a:lvl6pPr>
            <a:lvl7pPr indent="-361950" lvl="6" marL="3200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Char char="●"/>
              <a:defRPr/>
            </a:lvl7pPr>
            <a:lvl8pPr indent="-361950" lvl="7" marL="3657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Char char="○"/>
              <a:defRPr/>
            </a:lvl8pPr>
            <a:lvl9pPr indent="-361950" lvl="8" marL="4114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4">
  <p:cSld name="TITLE_4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3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62" name="Google Shape;62;p3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lvl="0" algn="ctr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Bullets 2">
  <p:cSld name="TITLE_AND_BODY_4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40"/>
          <p:cNvSpPr txBox="1"/>
          <p:nvPr>
            <p:ph type="title"/>
          </p:nvPr>
        </p:nvSpPr>
        <p:spPr>
          <a:xfrm>
            <a:off x="895273" y="21573"/>
            <a:ext cx="7353300" cy="11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Proxima Nova"/>
              <a:buNone/>
              <a:defRPr b="1" i="0" sz="4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Proxima Nova"/>
              <a:buNone/>
              <a:defRPr b="1" i="0" sz="4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Proxima Nova"/>
              <a:buNone/>
              <a:defRPr b="1" i="0" sz="4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Proxima Nova"/>
              <a:buNone/>
              <a:defRPr b="1" i="0" sz="4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Proxima Nova"/>
              <a:buNone/>
              <a:defRPr b="1" i="0" sz="4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Proxima Nova"/>
              <a:buNone/>
              <a:defRPr b="1" i="0" sz="4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Proxima Nova"/>
              <a:buNone/>
              <a:defRPr b="1" i="0" sz="4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Proxima Nova"/>
              <a:buNone/>
              <a:defRPr b="1" i="0" sz="4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Proxima Nova"/>
              <a:buNone/>
              <a:defRPr b="1" i="0" sz="4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65" name="Google Shape;65;p40"/>
          <p:cNvSpPr txBox="1"/>
          <p:nvPr>
            <p:ph idx="1" type="body"/>
          </p:nvPr>
        </p:nvSpPr>
        <p:spPr>
          <a:xfrm>
            <a:off x="895273" y="1199897"/>
            <a:ext cx="73533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330200" lvl="0" marL="457200" marR="0" algn="l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Proxima Nova"/>
              <a:buChar char="-"/>
              <a:defRPr b="0" i="0" sz="21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30200" lvl="1" marL="914400" marR="0" algn="l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Proxima Nova"/>
              <a:buChar char="-"/>
              <a:defRPr b="0" i="0" sz="21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30200" lvl="2" marL="1371600" marR="0" algn="l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Proxima Nova"/>
              <a:buChar char="-"/>
              <a:defRPr b="0" i="0" sz="21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Proxima Nova"/>
              <a:buChar char="•"/>
              <a:defRPr b="0" i="0" sz="21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Proxima Nova"/>
              <a:buChar char="•"/>
              <a:defRPr b="0" i="0" sz="21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Proxima Nova"/>
              <a:buChar char="•"/>
              <a:defRPr b="0" i="0" sz="21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Proxima Nova"/>
              <a:buChar char="•"/>
              <a:defRPr b="0" i="0" sz="21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Proxima Nova"/>
              <a:buChar char="•"/>
              <a:defRPr b="0" i="0" sz="21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Proxima Nova"/>
              <a:buChar char="•"/>
              <a:defRPr b="0" i="0" sz="21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Photo" showMasterSp="0">
  <p:cSld name="Title &amp; Photo 2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67" name="Google Shape;67;p41"/>
          <p:cNvPicPr preferRelativeResize="0"/>
          <p:nvPr/>
        </p:nvPicPr>
        <p:blipFill rotWithShape="1">
          <a:blip r:embed="rId2">
            <a:alphaModFix/>
          </a:blip>
          <a:srcRect b="32490" l="0" r="0" t="0"/>
          <a:stretch/>
        </p:blipFill>
        <p:spPr>
          <a:xfrm>
            <a:off x="4769994" y="2861771"/>
            <a:ext cx="4401160" cy="230821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68" name="Google Shape;68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5527" y="165300"/>
            <a:ext cx="1535797" cy="2914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showMasterSp="0" type="title">
  <p:cSld name="TITLE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42"/>
          <p:cNvSpPr/>
          <p:nvPr/>
        </p:nvSpPr>
        <p:spPr>
          <a:xfrm>
            <a:off x="11081" y="713"/>
            <a:ext cx="9144000" cy="5143500"/>
          </a:xfrm>
          <a:prstGeom prst="rect">
            <a:avLst/>
          </a:prstGeom>
          <a:solidFill>
            <a:srgbClr val="EA5B25"/>
          </a:solidFill>
          <a:ln cap="flat" cmpd="sng" w="9525">
            <a:solidFill>
              <a:srgbClr val="5E5E5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Photo" showMasterSp="0">
  <p:cSld name="Title &amp; Photo 3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4" name="Google Shape;14;p26"/>
          <p:cNvPicPr preferRelativeResize="0"/>
          <p:nvPr/>
        </p:nvPicPr>
        <p:blipFill rotWithShape="1">
          <a:blip r:embed="rId2">
            <a:alphaModFix/>
          </a:blip>
          <a:srcRect b="32490" l="0" r="0" t="0"/>
          <a:stretch/>
        </p:blipFill>
        <p:spPr>
          <a:xfrm>
            <a:off x="4769994" y="2861771"/>
            <a:ext cx="4401160" cy="230821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5" name="Google Shape;15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9616" y="111414"/>
            <a:ext cx="1366303" cy="259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ullets &amp; Photo" showMasterSp="0">
  <p:cSld name="Title, Bullets &amp; Photo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Dbreak.png" id="72" name="Google Shape;72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639" y="0"/>
            <a:ext cx="9134725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s" showMasterSp="0">
  <p:cSld name="Bullets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tstimetocelebrate.png" id="74" name="Google Shape;74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639" y="0"/>
            <a:ext cx="9134725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showMasterSp="0">
  <p:cSld name="Title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45"/>
          <p:cNvSpPr txBox="1"/>
          <p:nvPr>
            <p:ph idx="1" type="body"/>
          </p:nvPr>
        </p:nvSpPr>
        <p:spPr>
          <a:xfrm>
            <a:off x="450503" y="4447448"/>
            <a:ext cx="82392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1" sz="1400"/>
            </a:lvl1pPr>
            <a:lvl2pPr indent="-279400" lvl="1" marL="914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2pPr>
            <a:lvl3pPr indent="-279400" lvl="2" marL="13716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3pPr>
            <a:lvl4pPr indent="-279400" lvl="3" marL="18288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4pPr>
            <a:lvl5pPr indent="-279400" lvl="4" marL="22860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5pPr>
            <a:lvl6pPr indent="-279400" lvl="5" marL="27432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indent="-279400" lvl="6" marL="3200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indent="-279400" lvl="7" marL="36576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indent="-279400" lvl="8" marL="41148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/>
        </p:txBody>
      </p:sp>
      <p:sp>
        <p:nvSpPr>
          <p:cNvPr id="77" name="Google Shape;77;p45"/>
          <p:cNvSpPr txBox="1"/>
          <p:nvPr>
            <p:ph type="title"/>
          </p:nvPr>
        </p:nvSpPr>
        <p:spPr>
          <a:xfrm>
            <a:off x="452436" y="965622"/>
            <a:ext cx="82392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Helvetica Neue"/>
              <a:buNone/>
              <a:defRPr sz="4400"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/>
        </p:txBody>
      </p:sp>
      <p:sp>
        <p:nvSpPr>
          <p:cNvPr id="78" name="Google Shape;78;p45"/>
          <p:cNvSpPr txBox="1"/>
          <p:nvPr>
            <p:ph idx="2" type="body"/>
          </p:nvPr>
        </p:nvSpPr>
        <p:spPr>
          <a:xfrm>
            <a:off x="450503" y="2708696"/>
            <a:ext cx="8239200" cy="7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b="1" sz="21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b="1" sz="21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b="1" sz="21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b="1" sz="21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b="1" sz="2100"/>
            </a:lvl5pPr>
            <a:lvl6pPr indent="-279400" lvl="5" marL="27432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indent="-279400" lvl="6" marL="3200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indent="-279400" lvl="7" marL="36576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indent="-279400" lvl="8" marL="41148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" showMasterSp="0">
  <p:cSld name="Section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46"/>
          <p:cNvSpPr txBox="1"/>
          <p:nvPr>
            <p:ph type="title"/>
          </p:nvPr>
        </p:nvSpPr>
        <p:spPr>
          <a:xfrm>
            <a:off x="452436" y="1700213"/>
            <a:ext cx="82392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Helvetica Neue"/>
              <a:buNone/>
              <a:defRPr b="0" sz="44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>
  <p:cSld name="Title Only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47"/>
          <p:cNvSpPr txBox="1"/>
          <p:nvPr>
            <p:ph type="title"/>
          </p:nvPr>
        </p:nvSpPr>
        <p:spPr>
          <a:xfrm>
            <a:off x="452438" y="404813"/>
            <a:ext cx="8239200" cy="5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/>
        </p:txBody>
      </p:sp>
      <p:sp>
        <p:nvSpPr>
          <p:cNvPr id="83" name="Google Shape;83;p47"/>
          <p:cNvSpPr txBox="1"/>
          <p:nvPr>
            <p:ph idx="1" type="body"/>
          </p:nvPr>
        </p:nvSpPr>
        <p:spPr>
          <a:xfrm>
            <a:off x="452438" y="889861"/>
            <a:ext cx="8239200" cy="3504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b="1" sz="2100"/>
            </a:lvl1pPr>
            <a:lvl2pPr indent="-279400" lvl="1" marL="914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2pPr>
            <a:lvl3pPr indent="-279400" lvl="2" marL="13716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3pPr>
            <a:lvl4pPr indent="-279400" lvl="3" marL="18288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4pPr>
            <a:lvl5pPr indent="-279400" lvl="4" marL="22860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5pPr>
            <a:lvl6pPr indent="-279400" lvl="5" marL="27432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indent="-279400" lvl="6" marL="3200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indent="-279400" lvl="7" marL="36576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indent="-279400" lvl="8" marL="41148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Fact" showMasterSp="0">
  <p:cSld name="Big Fact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48"/>
          <p:cNvSpPr txBox="1"/>
          <p:nvPr>
            <p:ph idx="1" type="body"/>
          </p:nvPr>
        </p:nvSpPr>
        <p:spPr>
          <a:xfrm>
            <a:off x="452438" y="403473"/>
            <a:ext cx="8239200" cy="27156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rmAutofit/>
          </a:bodyPr>
          <a:lstStyle>
            <a:lvl1pPr indent="-228600" lvl="0" marL="4572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400"/>
              <a:buFont typeface="Helvetica Neue"/>
              <a:buNone/>
              <a:defRPr b="1" sz="9400"/>
            </a:lvl1pPr>
            <a:lvl2pPr indent="-228600" lvl="1" marL="9144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400"/>
              <a:buFont typeface="Helvetica Neue"/>
              <a:buNone/>
              <a:defRPr b="1" sz="9400"/>
            </a:lvl2pPr>
            <a:lvl3pPr indent="-228600" lvl="2" marL="13716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400"/>
              <a:buFont typeface="Helvetica Neue"/>
              <a:buNone/>
              <a:defRPr b="1" sz="9400"/>
            </a:lvl3pPr>
            <a:lvl4pPr indent="-228600" lvl="3" marL="18288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400"/>
              <a:buFont typeface="Helvetica Neue"/>
              <a:buNone/>
              <a:defRPr b="1" sz="9400"/>
            </a:lvl4pPr>
            <a:lvl5pPr indent="-228600" lvl="4" marL="22860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400"/>
              <a:buFont typeface="Helvetica Neue"/>
              <a:buNone/>
              <a:defRPr b="1" sz="9400"/>
            </a:lvl5pPr>
            <a:lvl6pPr indent="-279400" lvl="5" marL="27432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indent="-279400" lvl="6" marL="3200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indent="-279400" lvl="7" marL="36576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indent="-279400" lvl="8" marL="41148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/>
        </p:txBody>
      </p:sp>
      <p:sp>
        <p:nvSpPr>
          <p:cNvPr id="86" name="Google Shape;86;p48"/>
          <p:cNvSpPr txBox="1"/>
          <p:nvPr>
            <p:ph idx="2" type="body"/>
          </p:nvPr>
        </p:nvSpPr>
        <p:spPr>
          <a:xfrm>
            <a:off x="452438" y="3098317"/>
            <a:ext cx="8239200" cy="3504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b="1" sz="2100"/>
            </a:lvl1pPr>
            <a:lvl2pPr indent="-279400" lvl="1" marL="914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2pPr>
            <a:lvl3pPr indent="-279400" lvl="2" marL="13716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3pPr>
            <a:lvl4pPr indent="-279400" lvl="3" marL="18288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4pPr>
            <a:lvl5pPr indent="-279400" lvl="4" marL="22860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5pPr>
            <a:lvl6pPr indent="-279400" lvl="5" marL="27432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indent="-279400" lvl="6" marL="3200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indent="-279400" lvl="7" marL="36576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indent="-279400" lvl="8" marL="41148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 - 3 Up" showMasterSp="0">
  <p:cSld name="Photo - 3 Up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49"/>
          <p:cNvSpPr/>
          <p:nvPr>
            <p:ph idx="2" type="pic"/>
          </p:nvPr>
        </p:nvSpPr>
        <p:spPr>
          <a:xfrm>
            <a:off x="5910263" y="381000"/>
            <a:ext cx="2789700" cy="2231100"/>
          </a:xfrm>
          <a:prstGeom prst="rect">
            <a:avLst/>
          </a:prstGeom>
          <a:noFill/>
          <a:ln>
            <a:noFill/>
          </a:ln>
        </p:spPr>
      </p:sp>
      <p:sp>
        <p:nvSpPr>
          <p:cNvPr id="89" name="Google Shape;89;p49"/>
          <p:cNvSpPr/>
          <p:nvPr>
            <p:ph idx="3" type="pic"/>
          </p:nvPr>
        </p:nvSpPr>
        <p:spPr>
          <a:xfrm>
            <a:off x="5062538" y="1491853"/>
            <a:ext cx="3914700" cy="4556400"/>
          </a:xfrm>
          <a:prstGeom prst="rect">
            <a:avLst/>
          </a:prstGeom>
          <a:noFill/>
          <a:ln>
            <a:noFill/>
          </a:ln>
        </p:spPr>
      </p:sp>
      <p:sp>
        <p:nvSpPr>
          <p:cNvPr id="90" name="Google Shape;90;p49"/>
          <p:cNvSpPr/>
          <p:nvPr>
            <p:ph idx="4" type="pic"/>
          </p:nvPr>
        </p:nvSpPr>
        <p:spPr>
          <a:xfrm>
            <a:off x="-52387" y="185738"/>
            <a:ext cx="6229200" cy="4671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" showMasterSp="0">
  <p:cSld name="Photo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50"/>
          <p:cNvSpPr/>
          <p:nvPr>
            <p:ph idx="2" type="pic"/>
          </p:nvPr>
        </p:nvSpPr>
        <p:spPr>
          <a:xfrm>
            <a:off x="-500062" y="-2071687"/>
            <a:ext cx="10144200" cy="8115300"/>
          </a:xfrm>
          <a:prstGeom prst="rect">
            <a:avLst/>
          </a:prstGeom>
          <a:noFill/>
          <a:ln>
            <a:noFill/>
          </a:ln>
        </p:spPr>
      </p:sp>
      <p:sp>
        <p:nvSpPr>
          <p:cNvPr id="93" name="Google Shape;93;p50"/>
          <p:cNvSpPr txBox="1"/>
          <p:nvPr>
            <p:ph idx="12" type="sldNum"/>
          </p:nvPr>
        </p:nvSpPr>
        <p:spPr>
          <a:xfrm>
            <a:off x="4500562" y="4905375"/>
            <a:ext cx="138300" cy="1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sp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Subtitle 2">
  <p:cSld name="TITLE_2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51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spcFirstLastPara="1" rIns="26775" wrap="square" tIns="267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4200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96" name="Google Shape;96;p51"/>
          <p:cNvSpPr txBox="1"/>
          <p:nvPr>
            <p:ph idx="1" type="body"/>
          </p:nvPr>
        </p:nvSpPr>
        <p:spPr>
          <a:xfrm>
            <a:off x="1812726" y="2658814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Helvetica Neue"/>
              <a:buNone/>
              <a:defRPr sz="20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Helvetica Neue"/>
              <a:buNone/>
              <a:defRPr sz="20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Helvetica Neue"/>
              <a:buNone/>
              <a:defRPr sz="20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Helvetica Neue"/>
              <a:buNone/>
              <a:defRPr sz="20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Helvetica Neue"/>
              <a:buNone/>
              <a:defRPr sz="20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36550" lvl="5" marL="2743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/>
            </a:lvl6pPr>
            <a:lvl7pPr indent="-336550" lvl="6" marL="3200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/>
            </a:lvl7pPr>
            <a:lvl8pPr indent="-336550" lvl="7" marL="3657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/>
            </a:lvl8pPr>
            <a:lvl9pPr indent="-336550" lvl="8" marL="411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/>
            </a:lvl9pPr>
          </a:lstStyle>
          <a:p/>
        </p:txBody>
      </p:sp>
      <p:sp>
        <p:nvSpPr>
          <p:cNvPr id="97" name="Google Shape;97;p51"/>
          <p:cNvSpPr txBox="1"/>
          <p:nvPr>
            <p:ph idx="12" type="sldNum"/>
          </p:nvPr>
        </p:nvSpPr>
        <p:spPr>
          <a:xfrm>
            <a:off x="4482789" y="4902398"/>
            <a:ext cx="174900" cy="1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_OBJECTS 1">
  <p:cSld name="TITLE_AND_BODY_2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52"/>
          <p:cNvSpPr txBox="1"/>
          <p:nvPr>
            <p:ph type="title"/>
          </p:nvPr>
        </p:nvSpPr>
        <p:spPr>
          <a:xfrm>
            <a:off x="628560" y="273780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00" name="Google Shape;100;p52"/>
          <p:cNvSpPr txBox="1"/>
          <p:nvPr>
            <p:ph idx="1" type="body"/>
          </p:nvPr>
        </p:nvSpPr>
        <p:spPr>
          <a:xfrm>
            <a:off x="457110" y="120339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79125" lIns="79125" spcFirstLastPara="1" rIns="79125" wrap="square" tIns="79125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indent="-36195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100"/>
              <a:buChar char="•"/>
              <a:defRPr/>
            </a:lvl3pPr>
            <a:lvl4pPr indent="-33655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/>
            </a:lvl4pPr>
            <a:lvl5pPr indent="-33655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/>
            </a:lvl5pPr>
            <a:lvl6pPr indent="-336550" lvl="5" marL="2743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/>
            </a:lvl6pPr>
            <a:lvl7pPr indent="-336550" lvl="6" marL="3200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/>
            </a:lvl7pPr>
            <a:lvl8pPr indent="-336550" lvl="7" marL="3657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/>
            </a:lvl8pPr>
            <a:lvl9pPr indent="-336550" lvl="8" marL="411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/>
            </a:lvl9pPr>
          </a:lstStyle>
          <a:p/>
        </p:txBody>
      </p:sp>
      <p:sp>
        <p:nvSpPr>
          <p:cNvPr id="101" name="Google Shape;101;p52"/>
          <p:cNvSpPr txBox="1"/>
          <p:nvPr>
            <p:ph idx="2" type="body"/>
          </p:nvPr>
        </p:nvSpPr>
        <p:spPr>
          <a:xfrm>
            <a:off x="4673970" y="120339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79125" lIns="79125" spcFirstLastPara="1" rIns="79125" wrap="square" tIns="79125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indent="-36195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100"/>
              <a:buChar char="•"/>
              <a:defRPr/>
            </a:lvl3pPr>
            <a:lvl4pPr indent="-33655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/>
            </a:lvl4pPr>
            <a:lvl5pPr indent="-33655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/>
            </a:lvl5pPr>
            <a:lvl6pPr indent="-336550" lvl="5" marL="2743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/>
            </a:lvl6pPr>
            <a:lvl7pPr indent="-336550" lvl="6" marL="3200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/>
            </a:lvl7pPr>
            <a:lvl8pPr indent="-336550" lvl="7" marL="3657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/>
            </a:lvl8pPr>
            <a:lvl9pPr indent="-336550" lvl="8" marL="411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/>
            </a:lvl9pPr>
          </a:lstStyle>
          <a:p/>
        </p:txBody>
      </p:sp>
      <p:sp>
        <p:nvSpPr>
          <p:cNvPr id="102" name="Google Shape;102;p52"/>
          <p:cNvSpPr txBox="1"/>
          <p:nvPr>
            <p:ph idx="3" type="body"/>
          </p:nvPr>
        </p:nvSpPr>
        <p:spPr>
          <a:xfrm>
            <a:off x="457110" y="276156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79125" lIns="79125" spcFirstLastPara="1" rIns="79125" wrap="square" tIns="79125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indent="-36195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100"/>
              <a:buChar char="•"/>
              <a:defRPr/>
            </a:lvl3pPr>
            <a:lvl4pPr indent="-33655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/>
            </a:lvl4pPr>
            <a:lvl5pPr indent="-33655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/>
            </a:lvl5pPr>
            <a:lvl6pPr indent="-336550" lvl="5" marL="2743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/>
            </a:lvl6pPr>
            <a:lvl7pPr indent="-336550" lvl="6" marL="3200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/>
            </a:lvl7pPr>
            <a:lvl8pPr indent="-336550" lvl="7" marL="3657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/>
            </a:lvl8pPr>
            <a:lvl9pPr indent="-336550" lvl="8" marL="411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/>
            </a:lvl9pPr>
          </a:lstStyle>
          <a:p/>
        </p:txBody>
      </p:sp>
      <p:sp>
        <p:nvSpPr>
          <p:cNvPr id="103" name="Google Shape;103;p52"/>
          <p:cNvSpPr txBox="1"/>
          <p:nvPr>
            <p:ph idx="4" type="body"/>
          </p:nvPr>
        </p:nvSpPr>
        <p:spPr>
          <a:xfrm>
            <a:off x="4673970" y="276156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79125" lIns="79125" spcFirstLastPara="1" rIns="79125" wrap="square" tIns="79125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indent="-36195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100"/>
              <a:buChar char="•"/>
              <a:defRPr/>
            </a:lvl3pPr>
            <a:lvl4pPr indent="-33655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/>
            </a:lvl4pPr>
            <a:lvl5pPr indent="-33655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/>
            </a:lvl5pPr>
            <a:lvl6pPr indent="-336550" lvl="5" marL="2743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/>
            </a:lvl6pPr>
            <a:lvl7pPr indent="-336550" lvl="6" marL="3200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/>
            </a:lvl7pPr>
            <a:lvl8pPr indent="-336550" lvl="7" marL="3657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/>
            </a:lvl8pPr>
            <a:lvl9pPr indent="-336550" lvl="8" marL="411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g2bd3b3b0415_0_137"/>
          <p:cNvSpPr txBox="1"/>
          <p:nvPr>
            <p:ph type="title"/>
          </p:nvPr>
        </p:nvSpPr>
        <p:spPr>
          <a:xfrm>
            <a:off x="311700" y="342900"/>
            <a:ext cx="8147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3">
  <p:cSld name="TITLE_3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5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6" name="Google Shape;106;p5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lvl="0" algn="ctr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Bullets 1">
  <p:cSld name="TITLE_AND_BODY_3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54"/>
          <p:cNvSpPr txBox="1"/>
          <p:nvPr>
            <p:ph type="title"/>
          </p:nvPr>
        </p:nvSpPr>
        <p:spPr>
          <a:xfrm>
            <a:off x="895273" y="21573"/>
            <a:ext cx="7353300" cy="11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Proxima Nova"/>
              <a:buNone/>
              <a:defRPr b="1" i="0" sz="4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Proxima Nova"/>
              <a:buNone/>
              <a:defRPr b="1" i="0" sz="4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Proxima Nova"/>
              <a:buNone/>
              <a:defRPr b="1" i="0" sz="4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Proxima Nova"/>
              <a:buNone/>
              <a:defRPr b="1" i="0" sz="4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Proxima Nova"/>
              <a:buNone/>
              <a:defRPr b="1" i="0" sz="4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Proxima Nova"/>
              <a:buNone/>
              <a:defRPr b="1" i="0" sz="4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Proxima Nova"/>
              <a:buNone/>
              <a:defRPr b="1" i="0" sz="4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Proxima Nova"/>
              <a:buNone/>
              <a:defRPr b="1" i="0" sz="4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Proxima Nova"/>
              <a:buNone/>
              <a:defRPr b="1" i="0" sz="4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09" name="Google Shape;109;p54"/>
          <p:cNvSpPr txBox="1"/>
          <p:nvPr>
            <p:ph idx="1" type="body"/>
          </p:nvPr>
        </p:nvSpPr>
        <p:spPr>
          <a:xfrm>
            <a:off x="895273" y="1199897"/>
            <a:ext cx="73533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330200" lvl="0" marL="457200" marR="0" algn="l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Proxima Nova"/>
              <a:buChar char="-"/>
              <a:defRPr b="0" i="0" sz="21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30200" lvl="1" marL="914400" marR="0" algn="l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Proxima Nova"/>
              <a:buChar char="-"/>
              <a:defRPr b="0" i="0" sz="21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30200" lvl="2" marL="1371600" marR="0" algn="l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Proxima Nova"/>
              <a:buChar char="-"/>
              <a:defRPr b="0" i="0" sz="21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Proxima Nova"/>
              <a:buChar char="•"/>
              <a:defRPr b="0" i="0" sz="21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Proxima Nova"/>
              <a:buChar char="•"/>
              <a:defRPr b="0" i="0" sz="21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Proxima Nova"/>
              <a:buChar char="•"/>
              <a:defRPr b="0" i="0" sz="21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Proxima Nova"/>
              <a:buChar char="•"/>
              <a:defRPr b="0" i="0" sz="21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Proxima Nova"/>
              <a:buChar char="•"/>
              <a:defRPr b="0" i="0" sz="21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Proxima Nova"/>
              <a:buChar char="•"/>
              <a:defRPr b="0" i="0" sz="21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5">
  <p:cSld name="TITLE_AND_BODY_5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12" name="Google Shape;112;p5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rmAutofit/>
          </a:bodyPr>
          <a:lstStyle>
            <a:lvl1pPr indent="-368300" lvl="0" marL="4572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SzPts val="2200"/>
              <a:buChar char="•"/>
              <a:defRPr/>
            </a:lvl1pPr>
            <a:lvl2pPr indent="-368300" lvl="1" marL="914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SzPts val="2200"/>
              <a:buChar char="•"/>
              <a:defRPr/>
            </a:lvl2pPr>
            <a:lvl3pPr indent="-368300" lvl="2" marL="13716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SzPts val="2200"/>
              <a:buChar char="•"/>
              <a:defRPr/>
            </a:lvl3pPr>
            <a:lvl4pPr indent="-368300" lvl="3" marL="18288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SzPts val="2200"/>
              <a:buChar char="•"/>
              <a:defRPr/>
            </a:lvl4pPr>
            <a:lvl5pPr indent="-368300" lvl="4" marL="22860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SzPts val="2200"/>
              <a:buChar char="•"/>
              <a:defRPr/>
            </a:lvl5pPr>
            <a:lvl6pPr indent="-368300" lvl="5" marL="27432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SzPts val="2200"/>
              <a:buChar char="•"/>
              <a:defRPr/>
            </a:lvl6pPr>
            <a:lvl7pPr indent="-368300" lvl="6" marL="3200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SzPts val="2200"/>
              <a:buChar char="•"/>
              <a:defRPr/>
            </a:lvl7pPr>
            <a:lvl8pPr indent="-368300" lvl="7" marL="36576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SzPts val="2200"/>
              <a:buChar char="•"/>
              <a:defRPr/>
            </a:lvl8pPr>
            <a:lvl9pPr indent="-368300" lvl="8" marL="41148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SzPts val="22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5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5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rm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6" name="Google Shape;116;p5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rmAutofit/>
          </a:bodyPr>
          <a:lstStyle>
            <a:lvl1pPr lvl="0" algn="ctr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7" name="Google Shape;117;p5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rmAutofit/>
          </a:bodyPr>
          <a:lstStyle>
            <a:lvl1pPr indent="-368300" lvl="0" marL="4572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SzPts val="2200"/>
              <a:buChar char="•"/>
              <a:defRPr/>
            </a:lvl1pPr>
            <a:lvl2pPr indent="-368300" lvl="1" marL="914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SzPts val="2200"/>
              <a:buChar char="•"/>
              <a:defRPr/>
            </a:lvl2pPr>
            <a:lvl3pPr indent="-368300" lvl="2" marL="13716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SzPts val="2200"/>
              <a:buChar char="•"/>
              <a:defRPr/>
            </a:lvl3pPr>
            <a:lvl4pPr indent="-368300" lvl="3" marL="18288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SzPts val="2200"/>
              <a:buChar char="•"/>
              <a:defRPr/>
            </a:lvl4pPr>
            <a:lvl5pPr indent="-368300" lvl="4" marL="22860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SzPts val="2200"/>
              <a:buChar char="•"/>
              <a:defRPr/>
            </a:lvl5pPr>
            <a:lvl6pPr indent="-368300" lvl="5" marL="27432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SzPts val="2200"/>
              <a:buChar char="•"/>
              <a:defRPr/>
            </a:lvl6pPr>
            <a:lvl7pPr indent="-368300" lvl="6" marL="3200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SzPts val="2200"/>
              <a:buChar char="•"/>
              <a:defRPr/>
            </a:lvl7pPr>
            <a:lvl8pPr indent="-368300" lvl="7" marL="36576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SzPts val="2200"/>
              <a:buChar char="•"/>
              <a:defRPr/>
            </a:lvl8pPr>
            <a:lvl9pPr indent="-368300" lvl="8" marL="41148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SzPts val="22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57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 type="title">
  <p:cSld name="TITLE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3f8955b86f_0_146"/>
          <p:cNvSpPr txBox="1"/>
          <p:nvPr>
            <p:ph type="ctrTitle"/>
          </p:nvPr>
        </p:nvSpPr>
        <p:spPr>
          <a:xfrm>
            <a:off x="311700" y="1239060"/>
            <a:ext cx="6089100" cy="1776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0" name="Google Shape;130;g33f8955b86f_0_146"/>
          <p:cNvSpPr txBox="1"/>
          <p:nvPr>
            <p:ph idx="1" type="subTitle"/>
          </p:nvPr>
        </p:nvSpPr>
        <p:spPr>
          <a:xfrm>
            <a:off x="311700" y="3015350"/>
            <a:ext cx="60891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1" name="Google Shape;131;g33f8955b86f_0_146"/>
          <p:cNvSpPr txBox="1"/>
          <p:nvPr>
            <p:ph idx="12" type="sldNum"/>
          </p:nvPr>
        </p:nvSpPr>
        <p:spPr>
          <a:xfrm>
            <a:off x="8466613" y="4762672"/>
            <a:ext cx="3657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92500" lnSpcReduction="20000"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132" name="Google Shape;132;g33f8955b86f_0_146"/>
          <p:cNvGrpSpPr/>
          <p:nvPr/>
        </p:nvGrpSpPr>
        <p:grpSpPr>
          <a:xfrm>
            <a:off x="311726" y="342910"/>
            <a:ext cx="2560500" cy="520800"/>
            <a:chOff x="311726" y="342910"/>
            <a:chExt cx="2560500" cy="520800"/>
          </a:xfrm>
        </p:grpSpPr>
        <p:sp>
          <p:nvSpPr>
            <p:cNvPr id="133" name="Google Shape;133;g33f8955b86f_0_146"/>
            <p:cNvSpPr/>
            <p:nvPr/>
          </p:nvSpPr>
          <p:spPr>
            <a:xfrm>
              <a:off x="311726" y="342910"/>
              <a:ext cx="2560500" cy="520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34" name="Google Shape;134;g33f8955b86f_0_146"/>
            <p:cNvPicPr preferRelativeResize="0"/>
            <p:nvPr/>
          </p:nvPicPr>
          <p:blipFill rotWithShape="1">
            <a:blip r:embed="rId2">
              <a:alphaModFix/>
            </a:blip>
            <a:srcRect b="0" l="377" r="387" t="0"/>
            <a:stretch/>
          </p:blipFill>
          <p:spPr>
            <a:xfrm>
              <a:off x="391788" y="382839"/>
              <a:ext cx="2400300" cy="44104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5" name="Google Shape;135;g33f8955b86f_0_146"/>
          <p:cNvSpPr/>
          <p:nvPr/>
        </p:nvSpPr>
        <p:spPr>
          <a:xfrm>
            <a:off x="8417710" y="342892"/>
            <a:ext cx="412800" cy="576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g33f8955b86f_0_146"/>
          <p:cNvSpPr/>
          <p:nvPr/>
        </p:nvSpPr>
        <p:spPr>
          <a:xfrm>
            <a:off x="7000" y="-7000"/>
            <a:ext cx="9144000" cy="255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g33f8955b86f_0_146"/>
          <p:cNvSpPr/>
          <p:nvPr/>
        </p:nvSpPr>
        <p:spPr>
          <a:xfrm>
            <a:off x="0" y="0"/>
            <a:ext cx="219600" cy="5154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g33f8955b86f_0_146"/>
          <p:cNvSpPr/>
          <p:nvPr/>
        </p:nvSpPr>
        <p:spPr>
          <a:xfrm>
            <a:off x="8931400" y="0"/>
            <a:ext cx="219600" cy="5154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g33f8955b86f_0_146"/>
          <p:cNvSpPr/>
          <p:nvPr/>
        </p:nvSpPr>
        <p:spPr>
          <a:xfrm>
            <a:off x="7000" y="4798125"/>
            <a:ext cx="9144000" cy="356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g33f8955b86f_0_146"/>
          <p:cNvSpPr/>
          <p:nvPr/>
        </p:nvSpPr>
        <p:spPr>
          <a:xfrm>
            <a:off x="6400750" y="2400375"/>
            <a:ext cx="2743242" cy="2743120"/>
          </a:xfrm>
          <a:custGeom>
            <a:rect b="b" l="l" r="r" t="t"/>
            <a:pathLst>
              <a:path extrusionOk="0" h="73145" w="73158">
                <a:moveTo>
                  <a:pt x="73158" y="73107"/>
                </a:moveTo>
                <a:lnTo>
                  <a:pt x="73158" y="0"/>
                </a:lnTo>
                <a:lnTo>
                  <a:pt x="0" y="7314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41" name="Google Shape;141;g33f8955b86f_0_146"/>
          <p:cNvSpPr txBox="1"/>
          <p:nvPr/>
        </p:nvSpPr>
        <p:spPr>
          <a:xfrm rot="-2700000">
            <a:off x="6647467" y="3651017"/>
            <a:ext cx="2757716" cy="55451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5"/>
              <a:buFont typeface="Arial"/>
              <a:buNone/>
            </a:pPr>
            <a:r>
              <a:rPr b="1" i="0" lang="en-US" sz="1000" u="none" cap="none" strike="noStrik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rPr>
              <a:t>We use tech to connect human potential and opportunity with dignity &amp; humility   </a:t>
            </a:r>
            <a:endParaRPr b="1" i="0" sz="1000" u="none" cap="none" strike="noStrike">
              <a:solidFill>
                <a:schemeClr val="lt1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142" name="Google Shape;142;g33f8955b86f_0_146"/>
          <p:cNvSpPr/>
          <p:nvPr/>
        </p:nvSpPr>
        <p:spPr>
          <a:xfrm>
            <a:off x="8414775" y="4244650"/>
            <a:ext cx="418647" cy="418572"/>
          </a:xfrm>
          <a:custGeom>
            <a:rect b="b" l="l" r="r" t="t"/>
            <a:pathLst>
              <a:path extrusionOk="0" h="73145" w="73158">
                <a:moveTo>
                  <a:pt x="73158" y="73107"/>
                </a:moveTo>
                <a:lnTo>
                  <a:pt x="73158" y="0"/>
                </a:lnTo>
                <a:lnTo>
                  <a:pt x="0" y="73145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and contact">
  <p:cSld name="MAIN_POINT_1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33f8955b86f_0_161"/>
          <p:cNvSpPr txBox="1"/>
          <p:nvPr>
            <p:ph idx="12" type="sldNum"/>
          </p:nvPr>
        </p:nvSpPr>
        <p:spPr>
          <a:xfrm>
            <a:off x="8466613" y="4762672"/>
            <a:ext cx="3657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92500" lnSpcReduction="20000"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145" name="Google Shape;145;g33f8955b86f_0_161"/>
          <p:cNvGrpSpPr/>
          <p:nvPr/>
        </p:nvGrpSpPr>
        <p:grpSpPr>
          <a:xfrm rot="2700000">
            <a:off x="585684" y="481416"/>
            <a:ext cx="694882" cy="564848"/>
            <a:chOff x="919500" y="1916075"/>
            <a:chExt cx="1067700" cy="867900"/>
          </a:xfrm>
        </p:grpSpPr>
        <p:sp>
          <p:nvSpPr>
            <p:cNvPr id="146" name="Google Shape;146;g33f8955b86f_0_161"/>
            <p:cNvSpPr/>
            <p:nvPr/>
          </p:nvSpPr>
          <p:spPr>
            <a:xfrm>
              <a:off x="919500" y="1992275"/>
              <a:ext cx="915300" cy="791700"/>
            </a:xfrm>
            <a:prstGeom prst="triangle">
              <a:avLst>
                <a:gd fmla="val 50000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47;g33f8955b86f_0_161"/>
            <p:cNvSpPr/>
            <p:nvPr/>
          </p:nvSpPr>
          <p:spPr>
            <a:xfrm>
              <a:off x="1071900" y="1916075"/>
              <a:ext cx="915300" cy="791700"/>
            </a:xfrm>
            <a:prstGeom prst="triangle">
              <a:avLst>
                <a:gd fmla="val 50000" name="adj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8" name="Google Shape;148;g33f8955b86f_0_161"/>
          <p:cNvGrpSpPr/>
          <p:nvPr/>
        </p:nvGrpSpPr>
        <p:grpSpPr>
          <a:xfrm rot="8100000">
            <a:off x="7746889" y="3437647"/>
            <a:ext cx="912919" cy="742084"/>
            <a:chOff x="521400" y="3135325"/>
            <a:chExt cx="1067700" cy="867900"/>
          </a:xfrm>
        </p:grpSpPr>
        <p:sp>
          <p:nvSpPr>
            <p:cNvPr id="149" name="Google Shape;149;g33f8955b86f_0_161"/>
            <p:cNvSpPr/>
            <p:nvPr/>
          </p:nvSpPr>
          <p:spPr>
            <a:xfrm>
              <a:off x="521400" y="3211525"/>
              <a:ext cx="915300" cy="791700"/>
            </a:xfrm>
            <a:prstGeom prst="triangl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50;g33f8955b86f_0_161"/>
            <p:cNvSpPr/>
            <p:nvPr/>
          </p:nvSpPr>
          <p:spPr>
            <a:xfrm>
              <a:off x="673800" y="3135325"/>
              <a:ext cx="915300" cy="791700"/>
            </a:xfrm>
            <a:prstGeom prst="triangle">
              <a:avLst>
                <a:gd fmla="val 50000" name="adj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1" name="Google Shape;151;g33f8955b86f_0_161"/>
          <p:cNvSpPr txBox="1"/>
          <p:nvPr>
            <p:ph type="title"/>
          </p:nvPr>
        </p:nvSpPr>
        <p:spPr>
          <a:xfrm>
            <a:off x="311700" y="342900"/>
            <a:ext cx="8100000" cy="209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Assistant"/>
              <a:buNone/>
              <a:defRPr sz="4800">
                <a:solidFill>
                  <a:schemeClr val="accent1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Assistant"/>
              <a:buNone/>
              <a:defRPr sz="4800">
                <a:solidFill>
                  <a:schemeClr val="accent1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Assistant"/>
              <a:buNone/>
              <a:defRPr sz="4800">
                <a:solidFill>
                  <a:schemeClr val="accent1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Assistant"/>
              <a:buNone/>
              <a:defRPr sz="4800">
                <a:solidFill>
                  <a:schemeClr val="accent1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Assistant"/>
              <a:buNone/>
              <a:defRPr sz="4800">
                <a:solidFill>
                  <a:schemeClr val="accent1"/>
                </a:solidFill>
                <a:latin typeface="Assistant"/>
                <a:ea typeface="Assistant"/>
                <a:cs typeface="Assistant"/>
                <a:sym typeface="Assistan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Assistant"/>
              <a:buNone/>
              <a:defRPr sz="4800">
                <a:solidFill>
                  <a:schemeClr val="accent1"/>
                </a:solidFill>
                <a:latin typeface="Assistant"/>
                <a:ea typeface="Assistant"/>
                <a:cs typeface="Assistant"/>
                <a:sym typeface="Assistan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Assistant"/>
              <a:buNone/>
              <a:defRPr sz="4800">
                <a:solidFill>
                  <a:schemeClr val="accent1"/>
                </a:solidFill>
                <a:latin typeface="Assistant"/>
                <a:ea typeface="Assistant"/>
                <a:cs typeface="Assistant"/>
                <a:sym typeface="Assistan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Assistant"/>
              <a:buNone/>
              <a:defRPr sz="4800">
                <a:solidFill>
                  <a:schemeClr val="accent1"/>
                </a:solidFill>
                <a:latin typeface="Assistant"/>
                <a:ea typeface="Assistant"/>
                <a:cs typeface="Assistant"/>
                <a:sym typeface="Assistan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 type="secHead">
  <p:cSld name="SECTION_HEADER">
    <p:bg>
      <p:bgPr>
        <a:noFill/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3f8955b86f_0_17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g33f8955b86f_0_17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5" name="Google Shape;155;g33f8955b86f_0_170"/>
          <p:cNvSpPr txBox="1"/>
          <p:nvPr>
            <p:ph idx="12" type="sldNum"/>
          </p:nvPr>
        </p:nvSpPr>
        <p:spPr>
          <a:xfrm>
            <a:off x="8466613" y="4762672"/>
            <a:ext cx="3657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92500" lnSpcReduction="20000"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3f8955b86f_0_174"/>
          <p:cNvSpPr txBox="1"/>
          <p:nvPr>
            <p:ph type="title"/>
          </p:nvPr>
        </p:nvSpPr>
        <p:spPr>
          <a:xfrm>
            <a:off x="311700" y="342900"/>
            <a:ext cx="8147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8" name="Google Shape;158;g33f8955b86f_0_174"/>
          <p:cNvSpPr txBox="1"/>
          <p:nvPr>
            <p:ph idx="12" type="sldNum"/>
          </p:nvPr>
        </p:nvSpPr>
        <p:spPr>
          <a:xfrm>
            <a:off x="8466613" y="4762672"/>
            <a:ext cx="3657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92500" lnSpcReduction="20000"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" type="tx">
  <p:cSld name="TITLE_AND_BODY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3f8955b86f_0_177"/>
          <p:cNvSpPr txBox="1"/>
          <p:nvPr>
            <p:ph type="title"/>
          </p:nvPr>
        </p:nvSpPr>
        <p:spPr>
          <a:xfrm>
            <a:off x="311700" y="342900"/>
            <a:ext cx="8147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1" name="Google Shape;161;g33f8955b86f_0_177"/>
          <p:cNvSpPr txBox="1"/>
          <p:nvPr>
            <p:ph idx="1" type="body"/>
          </p:nvPr>
        </p:nvSpPr>
        <p:spPr>
          <a:xfrm>
            <a:off x="311700" y="915600"/>
            <a:ext cx="8520600" cy="37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" name="Google Shape;162;g33f8955b86f_0_177"/>
          <p:cNvSpPr txBox="1"/>
          <p:nvPr>
            <p:ph idx="12" type="sldNum"/>
          </p:nvPr>
        </p:nvSpPr>
        <p:spPr>
          <a:xfrm>
            <a:off x="8466613" y="4762672"/>
            <a:ext cx="3657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92500" lnSpcReduction="20000"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">
  <p:cSld name="TITLE_AND_BODY_6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g2bd3b3b0415_0_283"/>
          <p:cNvSpPr txBox="1"/>
          <p:nvPr>
            <p:ph type="title"/>
          </p:nvPr>
        </p:nvSpPr>
        <p:spPr>
          <a:xfrm>
            <a:off x="311700" y="342900"/>
            <a:ext cx="8147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" name="Google Shape;20;g2bd3b3b0415_0_283"/>
          <p:cNvSpPr txBox="1"/>
          <p:nvPr>
            <p:ph idx="1" type="body"/>
          </p:nvPr>
        </p:nvSpPr>
        <p:spPr>
          <a:xfrm>
            <a:off x="311700" y="915600"/>
            <a:ext cx="8520600" cy="37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2">
  <p:cSld name="TITLE_1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3f8955b86f_0_181"/>
          <p:cNvSpPr txBox="1"/>
          <p:nvPr>
            <p:ph type="ctrTitle"/>
          </p:nvPr>
        </p:nvSpPr>
        <p:spPr>
          <a:xfrm>
            <a:off x="311725" y="1243584"/>
            <a:ext cx="6089100" cy="1776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65" name="Google Shape;165;g33f8955b86f_0_181"/>
          <p:cNvSpPr txBox="1"/>
          <p:nvPr>
            <p:ph idx="1" type="subTitle"/>
          </p:nvPr>
        </p:nvSpPr>
        <p:spPr>
          <a:xfrm>
            <a:off x="311725" y="3019874"/>
            <a:ext cx="60891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66" name="Google Shape;166;g33f8955b86f_0_181"/>
          <p:cNvSpPr txBox="1"/>
          <p:nvPr>
            <p:ph idx="12" type="sldNum"/>
          </p:nvPr>
        </p:nvSpPr>
        <p:spPr>
          <a:xfrm>
            <a:off x="8466613" y="4762672"/>
            <a:ext cx="3657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92500" lnSpcReduction="20000"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7" name="Google Shape;167;g33f8955b86f_0_181"/>
          <p:cNvSpPr/>
          <p:nvPr/>
        </p:nvSpPr>
        <p:spPr>
          <a:xfrm>
            <a:off x="0" y="1243584"/>
            <a:ext cx="128100" cy="2568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g33f8955b86f_0_181"/>
          <p:cNvSpPr/>
          <p:nvPr/>
        </p:nvSpPr>
        <p:spPr>
          <a:xfrm>
            <a:off x="6400750" y="2400375"/>
            <a:ext cx="2743242" cy="2743120"/>
          </a:xfrm>
          <a:custGeom>
            <a:rect b="b" l="l" r="r" t="t"/>
            <a:pathLst>
              <a:path extrusionOk="0" h="73145" w="73158">
                <a:moveTo>
                  <a:pt x="73158" y="73107"/>
                </a:moveTo>
                <a:lnTo>
                  <a:pt x="73158" y="0"/>
                </a:lnTo>
                <a:lnTo>
                  <a:pt x="0" y="7314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69" name="Google Shape;169;g33f8955b86f_0_181"/>
          <p:cNvSpPr txBox="1"/>
          <p:nvPr/>
        </p:nvSpPr>
        <p:spPr>
          <a:xfrm rot="-2700000">
            <a:off x="6647467" y="3651017"/>
            <a:ext cx="2757716" cy="55451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5"/>
              <a:buFont typeface="Arial"/>
              <a:buNone/>
            </a:pPr>
            <a:r>
              <a:rPr b="1" i="0" lang="en-US" sz="1000" u="none" cap="none" strike="noStrik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rPr>
              <a:t>We use tech to connect human potential and opportunity with dignity &amp; humility   </a:t>
            </a:r>
            <a:endParaRPr b="1" i="0" sz="1000" u="none" cap="none" strike="noStrike">
              <a:solidFill>
                <a:schemeClr val="lt1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170" name="Google Shape;170;g33f8955b86f_0_181"/>
          <p:cNvSpPr/>
          <p:nvPr/>
        </p:nvSpPr>
        <p:spPr>
          <a:xfrm>
            <a:off x="8414775" y="4244650"/>
            <a:ext cx="418647" cy="418572"/>
          </a:xfrm>
          <a:custGeom>
            <a:rect b="b" l="l" r="r" t="t"/>
            <a:pathLst>
              <a:path extrusionOk="0" h="73145" w="73158">
                <a:moveTo>
                  <a:pt x="73158" y="73107"/>
                </a:moveTo>
                <a:lnTo>
                  <a:pt x="73158" y="0"/>
                </a:lnTo>
                <a:lnTo>
                  <a:pt x="0" y="73145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</p:sp>
      <p:sp>
        <p:nvSpPr>
          <p:cNvPr id="171" name="Google Shape;171;g33f8955b86f_0_181"/>
          <p:cNvSpPr/>
          <p:nvPr/>
        </p:nvSpPr>
        <p:spPr>
          <a:xfrm>
            <a:off x="8417710" y="342892"/>
            <a:ext cx="412800" cy="576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2" name="Google Shape;172;g33f8955b86f_0_181"/>
          <p:cNvGrpSpPr/>
          <p:nvPr/>
        </p:nvGrpSpPr>
        <p:grpSpPr>
          <a:xfrm>
            <a:off x="311726" y="342910"/>
            <a:ext cx="2560500" cy="520800"/>
            <a:chOff x="311726" y="342910"/>
            <a:chExt cx="2560500" cy="520800"/>
          </a:xfrm>
        </p:grpSpPr>
        <p:sp>
          <p:nvSpPr>
            <p:cNvPr id="173" name="Google Shape;173;g33f8955b86f_0_181"/>
            <p:cNvSpPr/>
            <p:nvPr/>
          </p:nvSpPr>
          <p:spPr>
            <a:xfrm>
              <a:off x="311726" y="342910"/>
              <a:ext cx="2560500" cy="520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74" name="Google Shape;174;g33f8955b86f_0_181"/>
            <p:cNvPicPr preferRelativeResize="0"/>
            <p:nvPr/>
          </p:nvPicPr>
          <p:blipFill rotWithShape="1">
            <a:blip r:embed="rId2">
              <a:alphaModFix/>
            </a:blip>
            <a:srcRect b="0" l="377" r="387" t="0"/>
            <a:stretch/>
          </p:blipFill>
          <p:spPr>
            <a:xfrm>
              <a:off x="391788" y="382839"/>
              <a:ext cx="2400300" cy="44104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SECTION_HEADER_1">
    <p:bg>
      <p:bgPr>
        <a:noFill/>
      </p:bgPr>
    </p:bg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33f8955b86f_0_193"/>
          <p:cNvSpPr/>
          <p:nvPr/>
        </p:nvSpPr>
        <p:spPr>
          <a:xfrm>
            <a:off x="7000" y="4663200"/>
            <a:ext cx="9144000" cy="49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g33f8955b86f_0_193"/>
          <p:cNvSpPr/>
          <p:nvPr/>
        </p:nvSpPr>
        <p:spPr>
          <a:xfrm>
            <a:off x="7000" y="-7000"/>
            <a:ext cx="9144000" cy="349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g33f8955b86f_0_193"/>
          <p:cNvSpPr/>
          <p:nvPr/>
        </p:nvSpPr>
        <p:spPr>
          <a:xfrm>
            <a:off x="0" y="0"/>
            <a:ext cx="311700" cy="515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g33f8955b86f_0_193"/>
          <p:cNvSpPr/>
          <p:nvPr/>
        </p:nvSpPr>
        <p:spPr>
          <a:xfrm>
            <a:off x="8839300" y="0"/>
            <a:ext cx="311700" cy="515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g33f8955b86f_0_193"/>
          <p:cNvSpPr txBox="1"/>
          <p:nvPr>
            <p:ph type="title"/>
          </p:nvPr>
        </p:nvSpPr>
        <p:spPr>
          <a:xfrm>
            <a:off x="311700" y="214884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1" name="Google Shape;181;g33f8955b86f_0_193"/>
          <p:cNvSpPr txBox="1"/>
          <p:nvPr>
            <p:ph idx="12" type="sldNum"/>
          </p:nvPr>
        </p:nvSpPr>
        <p:spPr>
          <a:xfrm>
            <a:off x="8466613" y="4762672"/>
            <a:ext cx="3657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92500" lnSpcReduction="20000"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SECTION_HEADER_1_1">
    <p:bg>
      <p:bgPr>
        <a:noFill/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33f8955b86f_0_200"/>
          <p:cNvSpPr/>
          <p:nvPr/>
        </p:nvSpPr>
        <p:spPr>
          <a:xfrm>
            <a:off x="7000" y="4663225"/>
            <a:ext cx="9144000" cy="4917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g33f8955b86f_0_200"/>
          <p:cNvSpPr/>
          <p:nvPr/>
        </p:nvSpPr>
        <p:spPr>
          <a:xfrm>
            <a:off x="7000" y="-7000"/>
            <a:ext cx="9144000" cy="3498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g33f8955b86f_0_200"/>
          <p:cNvSpPr/>
          <p:nvPr/>
        </p:nvSpPr>
        <p:spPr>
          <a:xfrm>
            <a:off x="0" y="0"/>
            <a:ext cx="311700" cy="5154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g33f8955b86f_0_200"/>
          <p:cNvSpPr/>
          <p:nvPr/>
        </p:nvSpPr>
        <p:spPr>
          <a:xfrm>
            <a:off x="8839300" y="0"/>
            <a:ext cx="311700" cy="5154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g33f8955b86f_0_20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8" name="Google Shape;188;g33f8955b86f_0_200"/>
          <p:cNvSpPr txBox="1"/>
          <p:nvPr>
            <p:ph idx="12" type="sldNum"/>
          </p:nvPr>
        </p:nvSpPr>
        <p:spPr>
          <a:xfrm>
            <a:off x="8466613" y="4762672"/>
            <a:ext cx="3657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92500" lnSpcReduction="20000"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2">
  <p:cSld name="TITLE_AND_BODY_1"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33f8955b86f_0_207"/>
          <p:cNvSpPr/>
          <p:nvPr/>
        </p:nvSpPr>
        <p:spPr>
          <a:xfrm>
            <a:off x="7000" y="4663225"/>
            <a:ext cx="9144000" cy="491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g33f8955b86f_0_207"/>
          <p:cNvSpPr/>
          <p:nvPr/>
        </p:nvSpPr>
        <p:spPr>
          <a:xfrm>
            <a:off x="7000" y="-7000"/>
            <a:ext cx="9144000" cy="349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g33f8955b86f_0_207"/>
          <p:cNvSpPr/>
          <p:nvPr/>
        </p:nvSpPr>
        <p:spPr>
          <a:xfrm>
            <a:off x="0" y="0"/>
            <a:ext cx="311700" cy="5154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g33f8955b86f_0_207"/>
          <p:cNvSpPr/>
          <p:nvPr/>
        </p:nvSpPr>
        <p:spPr>
          <a:xfrm>
            <a:off x="8839300" y="0"/>
            <a:ext cx="311700" cy="5154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g33f8955b86f_0_207"/>
          <p:cNvSpPr txBox="1"/>
          <p:nvPr>
            <p:ph type="title"/>
          </p:nvPr>
        </p:nvSpPr>
        <p:spPr>
          <a:xfrm>
            <a:off x="311700" y="342900"/>
            <a:ext cx="8147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5" name="Google Shape;195;g33f8955b86f_0_207"/>
          <p:cNvSpPr txBox="1"/>
          <p:nvPr>
            <p:ph idx="1" type="body"/>
          </p:nvPr>
        </p:nvSpPr>
        <p:spPr>
          <a:xfrm>
            <a:off x="311700" y="915600"/>
            <a:ext cx="8520600" cy="37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" name="Google Shape;196;g33f8955b86f_0_207"/>
          <p:cNvSpPr txBox="1"/>
          <p:nvPr>
            <p:ph idx="12" type="sldNum"/>
          </p:nvPr>
        </p:nvSpPr>
        <p:spPr>
          <a:xfrm>
            <a:off x="8466613" y="4762672"/>
            <a:ext cx="3657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92500" lnSpcReduction="20000"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3">
  <p:cSld name="TITLE_AND_BODY_1_1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3f8955b86f_0_215"/>
          <p:cNvSpPr/>
          <p:nvPr/>
        </p:nvSpPr>
        <p:spPr>
          <a:xfrm>
            <a:off x="7000" y="4663225"/>
            <a:ext cx="9144000" cy="4917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g33f8955b86f_0_215"/>
          <p:cNvSpPr/>
          <p:nvPr/>
        </p:nvSpPr>
        <p:spPr>
          <a:xfrm>
            <a:off x="7000" y="-7000"/>
            <a:ext cx="9144000" cy="349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g33f8955b86f_0_215"/>
          <p:cNvSpPr/>
          <p:nvPr/>
        </p:nvSpPr>
        <p:spPr>
          <a:xfrm>
            <a:off x="0" y="0"/>
            <a:ext cx="311700" cy="5154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g33f8955b86f_0_215"/>
          <p:cNvSpPr/>
          <p:nvPr/>
        </p:nvSpPr>
        <p:spPr>
          <a:xfrm>
            <a:off x="8839300" y="0"/>
            <a:ext cx="311700" cy="5154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g33f8955b86f_0_215"/>
          <p:cNvSpPr txBox="1"/>
          <p:nvPr>
            <p:ph type="title"/>
          </p:nvPr>
        </p:nvSpPr>
        <p:spPr>
          <a:xfrm>
            <a:off x="311700" y="342900"/>
            <a:ext cx="8147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3" name="Google Shape;203;g33f8955b86f_0_215"/>
          <p:cNvSpPr txBox="1"/>
          <p:nvPr>
            <p:ph idx="1" type="body"/>
          </p:nvPr>
        </p:nvSpPr>
        <p:spPr>
          <a:xfrm>
            <a:off x="311700" y="915600"/>
            <a:ext cx="8520600" cy="37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" name="Google Shape;204;g33f8955b86f_0_215"/>
          <p:cNvSpPr txBox="1"/>
          <p:nvPr>
            <p:ph idx="12" type="sldNum"/>
          </p:nvPr>
        </p:nvSpPr>
        <p:spPr>
          <a:xfrm>
            <a:off x="8466613" y="4762672"/>
            <a:ext cx="3657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92500" lnSpcReduction="20000"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33f8955b86f_0_223"/>
          <p:cNvSpPr txBox="1"/>
          <p:nvPr>
            <p:ph type="title"/>
          </p:nvPr>
        </p:nvSpPr>
        <p:spPr>
          <a:xfrm>
            <a:off x="311700" y="342900"/>
            <a:ext cx="8147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7" name="Google Shape;207;g33f8955b86f_0_223"/>
          <p:cNvSpPr txBox="1"/>
          <p:nvPr>
            <p:ph idx="1" type="body"/>
          </p:nvPr>
        </p:nvSpPr>
        <p:spPr>
          <a:xfrm>
            <a:off x="311700" y="1005850"/>
            <a:ext cx="3999900" cy="3657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08" name="Google Shape;208;g33f8955b86f_0_223"/>
          <p:cNvSpPr txBox="1"/>
          <p:nvPr>
            <p:ph idx="2" type="body"/>
          </p:nvPr>
        </p:nvSpPr>
        <p:spPr>
          <a:xfrm>
            <a:off x="4832400" y="1005850"/>
            <a:ext cx="3999900" cy="3657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09" name="Google Shape;209;g33f8955b86f_0_223"/>
          <p:cNvSpPr txBox="1"/>
          <p:nvPr>
            <p:ph idx="12" type="sldNum"/>
          </p:nvPr>
        </p:nvSpPr>
        <p:spPr>
          <a:xfrm>
            <a:off x="8466613" y="4762672"/>
            <a:ext cx="3657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92500" lnSpcReduction="20000"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TITLE_AND_TWO_COLUMNS_1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33f8955b86f_0_228"/>
          <p:cNvSpPr txBox="1"/>
          <p:nvPr>
            <p:ph type="title"/>
          </p:nvPr>
        </p:nvSpPr>
        <p:spPr>
          <a:xfrm>
            <a:off x="311700" y="342900"/>
            <a:ext cx="8147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2" name="Google Shape;212;g33f8955b86f_0_228"/>
          <p:cNvSpPr txBox="1"/>
          <p:nvPr>
            <p:ph idx="1" type="body"/>
          </p:nvPr>
        </p:nvSpPr>
        <p:spPr>
          <a:xfrm>
            <a:off x="311700" y="1005850"/>
            <a:ext cx="2679600" cy="3657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13" name="Google Shape;213;g33f8955b86f_0_228"/>
          <p:cNvSpPr txBox="1"/>
          <p:nvPr>
            <p:ph idx="12" type="sldNum"/>
          </p:nvPr>
        </p:nvSpPr>
        <p:spPr>
          <a:xfrm>
            <a:off x="8466613" y="4762672"/>
            <a:ext cx="3657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92500" lnSpcReduction="20000"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4" name="Google Shape;214;g33f8955b86f_0_228"/>
          <p:cNvSpPr txBox="1"/>
          <p:nvPr>
            <p:ph idx="2" type="body"/>
          </p:nvPr>
        </p:nvSpPr>
        <p:spPr>
          <a:xfrm>
            <a:off x="6152700" y="1005850"/>
            <a:ext cx="2679600" cy="3657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15" name="Google Shape;215;g33f8955b86f_0_228"/>
          <p:cNvSpPr txBox="1"/>
          <p:nvPr>
            <p:ph idx="3" type="body"/>
          </p:nvPr>
        </p:nvSpPr>
        <p:spPr>
          <a:xfrm>
            <a:off x="3232200" y="1005850"/>
            <a:ext cx="2679600" cy="3657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33f8955b86f_0_234"/>
          <p:cNvSpPr txBox="1"/>
          <p:nvPr>
            <p:ph type="title"/>
          </p:nvPr>
        </p:nvSpPr>
        <p:spPr>
          <a:xfrm>
            <a:off x="311700" y="342900"/>
            <a:ext cx="2808000" cy="86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8" name="Google Shape;218;g33f8955b86f_0_234"/>
          <p:cNvSpPr txBox="1"/>
          <p:nvPr>
            <p:ph idx="1" type="body"/>
          </p:nvPr>
        </p:nvSpPr>
        <p:spPr>
          <a:xfrm>
            <a:off x="311700" y="1209300"/>
            <a:ext cx="2808000" cy="34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19" name="Google Shape;219;g33f8955b86f_0_234"/>
          <p:cNvSpPr txBox="1"/>
          <p:nvPr>
            <p:ph idx="12" type="sldNum"/>
          </p:nvPr>
        </p:nvSpPr>
        <p:spPr>
          <a:xfrm>
            <a:off x="8466613" y="4762672"/>
            <a:ext cx="3657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92500" lnSpcReduction="20000"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33f8955b86f_0_238"/>
          <p:cNvSpPr txBox="1"/>
          <p:nvPr>
            <p:ph type="title"/>
          </p:nvPr>
        </p:nvSpPr>
        <p:spPr>
          <a:xfrm>
            <a:off x="311700" y="342900"/>
            <a:ext cx="6541800" cy="432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22" name="Google Shape;222;g33f8955b86f_0_238"/>
          <p:cNvSpPr txBox="1"/>
          <p:nvPr>
            <p:ph idx="12" type="sldNum"/>
          </p:nvPr>
        </p:nvSpPr>
        <p:spPr>
          <a:xfrm>
            <a:off x="8466613" y="4762672"/>
            <a:ext cx="3657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92500" lnSpcReduction="20000"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33f8955b86f_0_241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g33f8955b86f_0_241"/>
          <p:cNvSpPr txBox="1"/>
          <p:nvPr>
            <p:ph type="title"/>
          </p:nvPr>
        </p:nvSpPr>
        <p:spPr>
          <a:xfrm>
            <a:off x="311700" y="679950"/>
            <a:ext cx="3999000" cy="2270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Font typeface="Assistant"/>
              <a:buNone/>
              <a:defRPr b="1" sz="4200">
                <a:latin typeface="Assistant"/>
                <a:ea typeface="Assistant"/>
                <a:cs typeface="Assistant"/>
                <a:sym typeface="Assistan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Font typeface="Assistant"/>
              <a:buNone/>
              <a:defRPr b="1" sz="4200">
                <a:latin typeface="Assistant"/>
                <a:ea typeface="Assistant"/>
                <a:cs typeface="Assistant"/>
                <a:sym typeface="Assistan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Font typeface="Assistant"/>
              <a:buNone/>
              <a:defRPr b="1" sz="4200">
                <a:latin typeface="Assistant"/>
                <a:ea typeface="Assistant"/>
                <a:cs typeface="Assistant"/>
                <a:sym typeface="Assistan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Font typeface="Assistant"/>
              <a:buNone/>
              <a:defRPr b="1" sz="4200">
                <a:latin typeface="Assistant"/>
                <a:ea typeface="Assistant"/>
                <a:cs typeface="Assistant"/>
                <a:sym typeface="Assistan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Font typeface="Assistant"/>
              <a:buNone/>
              <a:defRPr b="1" sz="4200">
                <a:latin typeface="Assistant"/>
                <a:ea typeface="Assistant"/>
                <a:cs typeface="Assistant"/>
                <a:sym typeface="Assistan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Font typeface="Assistant"/>
              <a:buNone/>
              <a:defRPr b="1" sz="4200">
                <a:latin typeface="Assistant"/>
                <a:ea typeface="Assistant"/>
                <a:cs typeface="Assistant"/>
                <a:sym typeface="Assistan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Font typeface="Assistant"/>
              <a:buNone/>
              <a:defRPr b="1" sz="4200">
                <a:latin typeface="Assistant"/>
                <a:ea typeface="Assistant"/>
                <a:cs typeface="Assistant"/>
                <a:sym typeface="Assistan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Font typeface="Assistant"/>
              <a:buNone/>
              <a:defRPr b="1" sz="4200">
                <a:latin typeface="Assistant"/>
                <a:ea typeface="Assistant"/>
                <a:cs typeface="Assistant"/>
                <a:sym typeface="Assistant"/>
              </a:defRPr>
            </a:lvl9pPr>
          </a:lstStyle>
          <a:p/>
        </p:txBody>
      </p:sp>
      <p:sp>
        <p:nvSpPr>
          <p:cNvPr id="226" name="Google Shape;226;g33f8955b86f_0_241"/>
          <p:cNvSpPr txBox="1"/>
          <p:nvPr>
            <p:ph idx="1" type="subTitle"/>
          </p:nvPr>
        </p:nvSpPr>
        <p:spPr>
          <a:xfrm>
            <a:off x="311700" y="2950350"/>
            <a:ext cx="3999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27" name="Google Shape;227;g33f8955b86f_0_241"/>
          <p:cNvSpPr txBox="1"/>
          <p:nvPr>
            <p:ph idx="2" type="body"/>
          </p:nvPr>
        </p:nvSpPr>
        <p:spPr>
          <a:xfrm>
            <a:off x="4939500" y="342900"/>
            <a:ext cx="3419400" cy="417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8" name="Google Shape;228;g33f8955b86f_0_241"/>
          <p:cNvSpPr txBox="1"/>
          <p:nvPr>
            <p:ph idx="12" type="sldNum"/>
          </p:nvPr>
        </p:nvSpPr>
        <p:spPr>
          <a:xfrm>
            <a:off x="8466613" y="4762672"/>
            <a:ext cx="3657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92500" lnSpcReduction="20000"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 showMasterSp="0">
  <p:cSld name="Quote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7"/>
          <p:cNvSpPr txBox="1"/>
          <p:nvPr>
            <p:ph idx="1" type="body"/>
          </p:nvPr>
        </p:nvSpPr>
        <p:spPr>
          <a:xfrm>
            <a:off x="911259" y="4003295"/>
            <a:ext cx="7575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1" sz="1400"/>
            </a:lvl1pPr>
            <a:lvl2pPr indent="-279400" lvl="1" marL="914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2pPr>
            <a:lvl3pPr indent="-279400" lvl="2" marL="13716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3pPr>
            <a:lvl4pPr indent="-279400" lvl="3" marL="18288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4pPr>
            <a:lvl5pPr indent="-279400" lvl="4" marL="22860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5pPr>
            <a:lvl6pPr indent="-279400" lvl="5" marL="27432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indent="-279400" lvl="6" marL="3200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indent="-279400" lvl="7" marL="36576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indent="-279400" lvl="8" marL="41148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/>
        </p:txBody>
      </p:sp>
      <p:sp>
        <p:nvSpPr>
          <p:cNvPr id="23" name="Google Shape;23;p27"/>
          <p:cNvSpPr txBox="1"/>
          <p:nvPr>
            <p:ph idx="2" type="body"/>
          </p:nvPr>
        </p:nvSpPr>
        <p:spPr>
          <a:xfrm>
            <a:off x="657721" y="1852448"/>
            <a:ext cx="7828500" cy="14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  <a:defRPr sz="32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  <a:defRPr sz="32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  <a:defRPr sz="32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  <a:defRPr sz="32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  <a:defRPr sz="32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79400" lvl="5" marL="27432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indent="-279400" lvl="6" marL="3200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indent="-279400" lvl="7" marL="36576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indent="-279400" lvl="8" marL="41148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33f8955b86f_0_247"/>
          <p:cNvSpPr txBox="1"/>
          <p:nvPr>
            <p:ph idx="1" type="body"/>
          </p:nvPr>
        </p:nvSpPr>
        <p:spPr>
          <a:xfrm>
            <a:off x="311700" y="4663200"/>
            <a:ext cx="7082100" cy="48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</a:lstStyle>
          <a:p/>
        </p:txBody>
      </p:sp>
      <p:sp>
        <p:nvSpPr>
          <p:cNvPr id="231" name="Google Shape;231;g33f8955b86f_0_247"/>
          <p:cNvSpPr txBox="1"/>
          <p:nvPr>
            <p:ph idx="12" type="sldNum"/>
          </p:nvPr>
        </p:nvSpPr>
        <p:spPr>
          <a:xfrm>
            <a:off x="8466613" y="4762672"/>
            <a:ext cx="3657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92500" lnSpcReduction="20000"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 1">
  <p:cSld name="BIG_NUMBER"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33f8955b86f_0_250"/>
          <p:cNvSpPr txBox="1"/>
          <p:nvPr>
            <p:ph hasCustomPrompt="1" type="title"/>
          </p:nvPr>
        </p:nvSpPr>
        <p:spPr>
          <a:xfrm>
            <a:off x="311700" y="898300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0"/>
              <a:buNone/>
              <a:defRPr sz="12000">
                <a:solidFill>
                  <a:schemeClr val="accent4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0"/>
              <a:buNone/>
              <a:defRPr sz="12000">
                <a:solidFill>
                  <a:schemeClr val="accent4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0"/>
              <a:buNone/>
              <a:defRPr sz="12000">
                <a:solidFill>
                  <a:schemeClr val="accent4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0"/>
              <a:buNone/>
              <a:defRPr sz="12000">
                <a:solidFill>
                  <a:schemeClr val="accent4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0"/>
              <a:buNone/>
              <a:defRPr sz="12000">
                <a:solidFill>
                  <a:schemeClr val="accent4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0"/>
              <a:buNone/>
              <a:defRPr sz="12000">
                <a:solidFill>
                  <a:schemeClr val="accent4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0"/>
              <a:buNone/>
              <a:defRPr sz="12000">
                <a:solidFill>
                  <a:schemeClr val="accent4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0"/>
              <a:buNone/>
              <a:defRPr sz="12000">
                <a:solidFill>
                  <a:schemeClr val="accent4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0"/>
              <a:buNone/>
              <a:defRPr sz="12000">
                <a:solidFill>
                  <a:schemeClr val="accent4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34" name="Google Shape;234;g33f8955b86f_0_250"/>
          <p:cNvSpPr txBox="1"/>
          <p:nvPr>
            <p:ph idx="1" type="body"/>
          </p:nvPr>
        </p:nvSpPr>
        <p:spPr>
          <a:xfrm>
            <a:off x="311700" y="2944400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" name="Google Shape;235;g33f8955b86f_0_250"/>
          <p:cNvSpPr txBox="1"/>
          <p:nvPr>
            <p:ph idx="12" type="sldNum"/>
          </p:nvPr>
        </p:nvSpPr>
        <p:spPr>
          <a:xfrm>
            <a:off x="8466613" y="4762672"/>
            <a:ext cx="3657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92500" lnSpcReduction="20000"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 2">
  <p:cSld name="BIG_NUMBER_1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33f8955b86f_0_254"/>
          <p:cNvSpPr txBox="1"/>
          <p:nvPr>
            <p:ph type="title"/>
          </p:nvPr>
        </p:nvSpPr>
        <p:spPr>
          <a:xfrm>
            <a:off x="311700" y="898300"/>
            <a:ext cx="24165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200"/>
              <a:buNone/>
              <a:defRPr sz="7200">
                <a:solidFill>
                  <a:schemeClr val="accent4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200"/>
              <a:buNone/>
              <a:defRPr sz="7200">
                <a:solidFill>
                  <a:schemeClr val="accent4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200"/>
              <a:buNone/>
              <a:defRPr sz="7200">
                <a:solidFill>
                  <a:schemeClr val="accent4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200"/>
              <a:buNone/>
              <a:defRPr sz="7200">
                <a:solidFill>
                  <a:schemeClr val="accent4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200"/>
              <a:buNone/>
              <a:defRPr sz="7200">
                <a:solidFill>
                  <a:schemeClr val="accent4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200"/>
              <a:buNone/>
              <a:defRPr sz="7200">
                <a:solidFill>
                  <a:schemeClr val="accent4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200"/>
              <a:buNone/>
              <a:defRPr sz="7200">
                <a:solidFill>
                  <a:schemeClr val="accent4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200"/>
              <a:buNone/>
              <a:defRPr sz="7200">
                <a:solidFill>
                  <a:schemeClr val="accent4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200"/>
              <a:buNone/>
              <a:defRPr sz="7200"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238" name="Google Shape;238;g33f8955b86f_0_254"/>
          <p:cNvSpPr txBox="1"/>
          <p:nvPr>
            <p:ph idx="1" type="body"/>
          </p:nvPr>
        </p:nvSpPr>
        <p:spPr>
          <a:xfrm>
            <a:off x="311700" y="2944400"/>
            <a:ext cx="24165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9" name="Google Shape;239;g33f8955b86f_0_254"/>
          <p:cNvSpPr txBox="1"/>
          <p:nvPr>
            <p:ph idx="12" type="sldNum"/>
          </p:nvPr>
        </p:nvSpPr>
        <p:spPr>
          <a:xfrm>
            <a:off x="8466613" y="4762672"/>
            <a:ext cx="3657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92500" lnSpcReduction="20000"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0" name="Google Shape;240;g33f8955b86f_0_254"/>
          <p:cNvSpPr txBox="1"/>
          <p:nvPr>
            <p:ph idx="2" type="title"/>
          </p:nvPr>
        </p:nvSpPr>
        <p:spPr>
          <a:xfrm>
            <a:off x="6415800" y="898300"/>
            <a:ext cx="24165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200"/>
              <a:buNone/>
              <a:defRPr sz="7200">
                <a:solidFill>
                  <a:schemeClr val="accent4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200"/>
              <a:buNone/>
              <a:defRPr sz="7200">
                <a:solidFill>
                  <a:schemeClr val="accent4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200"/>
              <a:buNone/>
              <a:defRPr sz="7200">
                <a:solidFill>
                  <a:schemeClr val="accent4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200"/>
              <a:buNone/>
              <a:defRPr sz="7200">
                <a:solidFill>
                  <a:schemeClr val="accent4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200"/>
              <a:buNone/>
              <a:defRPr sz="7200">
                <a:solidFill>
                  <a:schemeClr val="accent4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200"/>
              <a:buNone/>
              <a:defRPr sz="7200">
                <a:solidFill>
                  <a:schemeClr val="accent4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200"/>
              <a:buNone/>
              <a:defRPr sz="7200">
                <a:solidFill>
                  <a:schemeClr val="accent4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200"/>
              <a:buNone/>
              <a:defRPr sz="7200">
                <a:solidFill>
                  <a:schemeClr val="accent4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200"/>
              <a:buNone/>
              <a:defRPr sz="7200"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241" name="Google Shape;241;g33f8955b86f_0_254"/>
          <p:cNvSpPr txBox="1"/>
          <p:nvPr>
            <p:ph idx="3" type="body"/>
          </p:nvPr>
        </p:nvSpPr>
        <p:spPr>
          <a:xfrm>
            <a:off x="6415800" y="2944400"/>
            <a:ext cx="24165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" name="Google Shape;242;g33f8955b86f_0_254"/>
          <p:cNvSpPr txBox="1"/>
          <p:nvPr>
            <p:ph idx="4" type="title"/>
          </p:nvPr>
        </p:nvSpPr>
        <p:spPr>
          <a:xfrm>
            <a:off x="3363750" y="898300"/>
            <a:ext cx="24165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200"/>
              <a:buNone/>
              <a:defRPr sz="7200">
                <a:solidFill>
                  <a:schemeClr val="accent4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200"/>
              <a:buNone/>
              <a:defRPr sz="7200">
                <a:solidFill>
                  <a:schemeClr val="accent4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200"/>
              <a:buNone/>
              <a:defRPr sz="7200">
                <a:solidFill>
                  <a:schemeClr val="accent4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200"/>
              <a:buNone/>
              <a:defRPr sz="7200">
                <a:solidFill>
                  <a:schemeClr val="accent4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200"/>
              <a:buNone/>
              <a:defRPr sz="7200">
                <a:solidFill>
                  <a:schemeClr val="accent4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200"/>
              <a:buNone/>
              <a:defRPr sz="7200">
                <a:solidFill>
                  <a:schemeClr val="accent4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200"/>
              <a:buNone/>
              <a:defRPr sz="7200">
                <a:solidFill>
                  <a:schemeClr val="accent4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200"/>
              <a:buNone/>
              <a:defRPr sz="7200">
                <a:solidFill>
                  <a:schemeClr val="accent4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200"/>
              <a:buNone/>
              <a:defRPr sz="7200"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243" name="Google Shape;243;g33f8955b86f_0_254"/>
          <p:cNvSpPr txBox="1"/>
          <p:nvPr>
            <p:ph idx="5" type="body"/>
          </p:nvPr>
        </p:nvSpPr>
        <p:spPr>
          <a:xfrm>
            <a:off x="3363750" y="2944400"/>
            <a:ext cx="24165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33f8955b86f_0_262"/>
          <p:cNvSpPr txBox="1"/>
          <p:nvPr>
            <p:ph idx="12" type="sldNum"/>
          </p:nvPr>
        </p:nvSpPr>
        <p:spPr>
          <a:xfrm>
            <a:off x="8466613" y="4762672"/>
            <a:ext cx="3657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92500" lnSpcReduction="20000"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tement" showMasterSp="0">
  <p:cSld name="Statement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28"/>
          <p:cNvSpPr txBox="1"/>
          <p:nvPr>
            <p:ph idx="1" type="body"/>
          </p:nvPr>
        </p:nvSpPr>
        <p:spPr>
          <a:xfrm>
            <a:off x="452438" y="1845316"/>
            <a:ext cx="8239200" cy="145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rmAutofit/>
          </a:bodyPr>
          <a:lstStyle>
            <a:lvl1pPr indent="-228600" lvl="0" marL="4572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Helvetica Neue"/>
              <a:buNone/>
              <a:defRPr sz="44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Helvetica Neue"/>
              <a:buNone/>
              <a:defRPr sz="44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Helvetica Neue"/>
              <a:buNone/>
              <a:defRPr sz="44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Helvetica Neue"/>
              <a:buNone/>
              <a:defRPr sz="44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Helvetica Neue"/>
              <a:buNone/>
              <a:defRPr sz="44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79400" lvl="5" marL="27432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indent="-279400" lvl="6" marL="3200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indent="-279400" lvl="7" marL="36576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indent="-279400" lvl="8" marL="41148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_OBJECTS">
  <p:cSld name="TITLE_AND_BODY_1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0"/>
          <p:cNvSpPr txBox="1"/>
          <p:nvPr>
            <p:ph type="title"/>
          </p:nvPr>
        </p:nvSpPr>
        <p:spPr>
          <a:xfrm>
            <a:off x="628560" y="273780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8" name="Google Shape;28;p30"/>
          <p:cNvSpPr txBox="1"/>
          <p:nvPr>
            <p:ph idx="1" type="body"/>
          </p:nvPr>
        </p:nvSpPr>
        <p:spPr>
          <a:xfrm>
            <a:off x="457110" y="120339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79125" lIns="79125" spcFirstLastPara="1" rIns="79125" wrap="square" tIns="79125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indent="-36195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100"/>
              <a:buChar char="•"/>
              <a:defRPr/>
            </a:lvl3pPr>
            <a:lvl4pPr indent="-33655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/>
            </a:lvl4pPr>
            <a:lvl5pPr indent="-33655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/>
            </a:lvl5pPr>
            <a:lvl6pPr indent="-336550" lvl="5" marL="2743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/>
            </a:lvl6pPr>
            <a:lvl7pPr indent="-336550" lvl="6" marL="3200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/>
            </a:lvl7pPr>
            <a:lvl8pPr indent="-336550" lvl="7" marL="3657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/>
            </a:lvl8pPr>
            <a:lvl9pPr indent="-336550" lvl="8" marL="411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/>
            </a:lvl9pPr>
          </a:lstStyle>
          <a:p/>
        </p:txBody>
      </p:sp>
      <p:sp>
        <p:nvSpPr>
          <p:cNvPr id="29" name="Google Shape;29;p30"/>
          <p:cNvSpPr txBox="1"/>
          <p:nvPr>
            <p:ph idx="2" type="body"/>
          </p:nvPr>
        </p:nvSpPr>
        <p:spPr>
          <a:xfrm>
            <a:off x="4673970" y="120339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79125" lIns="79125" spcFirstLastPara="1" rIns="79125" wrap="square" tIns="79125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indent="-36195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100"/>
              <a:buChar char="•"/>
              <a:defRPr/>
            </a:lvl3pPr>
            <a:lvl4pPr indent="-33655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/>
            </a:lvl4pPr>
            <a:lvl5pPr indent="-33655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/>
            </a:lvl5pPr>
            <a:lvl6pPr indent="-336550" lvl="5" marL="2743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/>
            </a:lvl6pPr>
            <a:lvl7pPr indent="-336550" lvl="6" marL="3200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/>
            </a:lvl7pPr>
            <a:lvl8pPr indent="-336550" lvl="7" marL="3657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/>
            </a:lvl8pPr>
            <a:lvl9pPr indent="-336550" lvl="8" marL="411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/>
            </a:lvl9pPr>
          </a:lstStyle>
          <a:p/>
        </p:txBody>
      </p:sp>
      <p:sp>
        <p:nvSpPr>
          <p:cNvPr id="30" name="Google Shape;30;p30"/>
          <p:cNvSpPr txBox="1"/>
          <p:nvPr>
            <p:ph idx="3" type="body"/>
          </p:nvPr>
        </p:nvSpPr>
        <p:spPr>
          <a:xfrm>
            <a:off x="457110" y="276156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79125" lIns="79125" spcFirstLastPara="1" rIns="79125" wrap="square" tIns="79125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indent="-36195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100"/>
              <a:buChar char="•"/>
              <a:defRPr/>
            </a:lvl3pPr>
            <a:lvl4pPr indent="-33655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/>
            </a:lvl4pPr>
            <a:lvl5pPr indent="-33655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/>
            </a:lvl5pPr>
            <a:lvl6pPr indent="-336550" lvl="5" marL="2743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/>
            </a:lvl6pPr>
            <a:lvl7pPr indent="-336550" lvl="6" marL="3200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/>
            </a:lvl7pPr>
            <a:lvl8pPr indent="-336550" lvl="7" marL="3657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/>
            </a:lvl8pPr>
            <a:lvl9pPr indent="-336550" lvl="8" marL="411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/>
            </a:lvl9pPr>
          </a:lstStyle>
          <a:p/>
        </p:txBody>
      </p:sp>
      <p:sp>
        <p:nvSpPr>
          <p:cNvPr id="31" name="Google Shape;31;p30"/>
          <p:cNvSpPr txBox="1"/>
          <p:nvPr>
            <p:ph idx="4" type="body"/>
          </p:nvPr>
        </p:nvSpPr>
        <p:spPr>
          <a:xfrm>
            <a:off x="4673970" y="276156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79125" lIns="79125" spcFirstLastPara="1" rIns="79125" wrap="square" tIns="79125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indent="-36195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100"/>
              <a:buChar char="•"/>
              <a:defRPr/>
            </a:lvl3pPr>
            <a:lvl4pPr indent="-33655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/>
            </a:lvl4pPr>
            <a:lvl5pPr indent="-33655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/>
            </a:lvl5pPr>
            <a:lvl6pPr indent="-336550" lvl="5" marL="2743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/>
            </a:lvl6pPr>
            <a:lvl7pPr indent="-336550" lvl="6" marL="3200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/>
            </a:lvl7pPr>
            <a:lvl8pPr indent="-336550" lvl="7" marL="3657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/>
            </a:lvl8pPr>
            <a:lvl9pPr indent="-336550" lvl="8" marL="411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/>
            </a:lvl9pPr>
          </a:lstStyle>
          <a:p/>
        </p:txBody>
      </p:sp>
      <p:sp>
        <p:nvSpPr>
          <p:cNvPr id="32" name="Google Shape;32;p30"/>
          <p:cNvSpPr txBox="1"/>
          <p:nvPr>
            <p:ph idx="12" type="sldNum"/>
          </p:nvPr>
        </p:nvSpPr>
        <p:spPr>
          <a:xfrm>
            <a:off x="6553201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7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Subtitle">
  <p:cSld name="TITLE_1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31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spcFirstLastPara="1" rIns="26775" wrap="square" tIns="267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4200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5" name="Google Shape;35;p31"/>
          <p:cNvSpPr txBox="1"/>
          <p:nvPr>
            <p:ph idx="1" type="body"/>
          </p:nvPr>
        </p:nvSpPr>
        <p:spPr>
          <a:xfrm>
            <a:off x="1812726" y="2658814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Helvetica Neue"/>
              <a:buNone/>
              <a:defRPr sz="20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Helvetica Neue"/>
              <a:buNone/>
              <a:defRPr sz="20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Helvetica Neue"/>
              <a:buNone/>
              <a:defRPr sz="20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Helvetica Neue"/>
              <a:buNone/>
              <a:defRPr sz="20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Helvetica Neue"/>
              <a:buNone/>
              <a:defRPr sz="20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36550" lvl="5" marL="2743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/>
            </a:lvl6pPr>
            <a:lvl7pPr indent="-336550" lvl="6" marL="3200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/>
            </a:lvl7pPr>
            <a:lvl8pPr indent="-336550" lvl="7" marL="3657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/>
            </a:lvl8pPr>
            <a:lvl9pPr indent="-336550" lvl="8" marL="411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/>
            </a:lvl9pPr>
          </a:lstStyle>
          <a:p/>
        </p:txBody>
      </p:sp>
      <p:sp>
        <p:nvSpPr>
          <p:cNvPr id="36" name="Google Shape;36;p31"/>
          <p:cNvSpPr txBox="1"/>
          <p:nvPr>
            <p:ph idx="12" type="sldNum"/>
          </p:nvPr>
        </p:nvSpPr>
        <p:spPr>
          <a:xfrm>
            <a:off x="4482789" y="4902398"/>
            <a:ext cx="174900" cy="1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17125" spcFirstLastPara="1" rIns="17125" wrap="square" tIns="1712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/>
        </p:txBody>
      </p:sp>
      <p:sp>
        <p:nvSpPr>
          <p:cNvPr id="39" name="Google Shape;39;p3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17125" spcFirstLastPara="1" rIns="17125" wrap="square" tIns="17125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5pPr>
            <a:lvl6pPr indent="-279400" lvl="5" marL="27432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indent="-279400" lvl="6" marL="3200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indent="-279400" lvl="7" marL="36576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indent="-279400" lvl="8" marL="41148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8.xml"/><Relationship Id="rId22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19.xml"/><Relationship Id="rId24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1.xml"/><Relationship Id="rId1" Type="http://schemas.openxmlformats.org/officeDocument/2006/relationships/image" Target="../media/image3.png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26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5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29" Type="http://schemas.openxmlformats.org/officeDocument/2006/relationships/slideLayout" Target="../slideLayouts/slideLayout27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31" Type="http://schemas.openxmlformats.org/officeDocument/2006/relationships/slideLayout" Target="../slideLayouts/slideLayout29.xml"/><Relationship Id="rId30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9.xml"/><Relationship Id="rId33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8.xml"/><Relationship Id="rId32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11.xml"/><Relationship Id="rId35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10.xml"/><Relationship Id="rId34" Type="http://schemas.openxmlformats.org/officeDocument/2006/relationships/slideLayout" Target="../slideLayouts/slideLayout32.xml"/><Relationship Id="rId15" Type="http://schemas.openxmlformats.org/officeDocument/2006/relationships/slideLayout" Target="../slideLayouts/slideLayout13.xml"/><Relationship Id="rId37" Type="http://schemas.openxmlformats.org/officeDocument/2006/relationships/theme" Target="../theme/theme2.xml"/><Relationship Id="rId14" Type="http://schemas.openxmlformats.org/officeDocument/2006/relationships/slideLayout" Target="../slideLayouts/slideLayout12.xml"/><Relationship Id="rId36" Type="http://schemas.openxmlformats.org/officeDocument/2006/relationships/slideLayout" Target="../slideLayouts/slideLayout34.xml"/><Relationship Id="rId17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4.xml"/><Relationship Id="rId19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6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53.xml"/><Relationship Id="rId21" Type="http://schemas.openxmlformats.org/officeDocument/2006/relationships/theme" Target="../theme/theme1.xml"/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0.xml"/><Relationship Id="rId8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5.xml"/><Relationship Id="rId15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47.xml"/><Relationship Id="rId17" Type="http://schemas.openxmlformats.org/officeDocument/2006/relationships/slideLayout" Target="../slideLayouts/slideLayout50.xml"/><Relationship Id="rId16" Type="http://schemas.openxmlformats.org/officeDocument/2006/relationships/slideLayout" Target="../slideLayouts/slideLayout49.xml"/><Relationship Id="rId19" Type="http://schemas.openxmlformats.org/officeDocument/2006/relationships/slideLayout" Target="../slideLayouts/slideLayout52.xml"/><Relationship Id="rId18" Type="http://schemas.openxmlformats.org/officeDocument/2006/relationships/slideLayout" Target="../slideLayouts/slideLayout5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6" name="Google Shape;6;p24"/>
          <p:cNvPicPr preferRelativeResize="0"/>
          <p:nvPr/>
        </p:nvPicPr>
        <p:blipFill rotWithShape="1">
          <a:blip r:embed="rId1">
            <a:alphaModFix/>
          </a:blip>
          <a:srcRect b="33942" l="0" r="0" t="0"/>
          <a:stretch/>
        </p:blipFill>
        <p:spPr>
          <a:xfrm>
            <a:off x="3341936" y="1877616"/>
            <a:ext cx="5802019" cy="326590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7" name="Google Shape;7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35527" y="165300"/>
            <a:ext cx="1535797" cy="291421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8;p24"/>
          <p:cNvSpPr txBox="1"/>
          <p:nvPr>
            <p:ph type="title"/>
          </p:nvPr>
        </p:nvSpPr>
        <p:spPr>
          <a:xfrm>
            <a:off x="452438" y="404813"/>
            <a:ext cx="82392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rm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  <a:defRPr b="1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  <a:defRPr b="1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  <a:defRPr b="1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  <a:defRPr b="1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  <a:defRPr b="1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  <a:defRPr b="1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  <a:defRPr b="1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  <a:defRPr b="1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  <a:defRPr b="1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9" name="Google Shape;9;p24"/>
          <p:cNvSpPr txBox="1"/>
          <p:nvPr>
            <p:ph idx="1" type="body"/>
          </p:nvPr>
        </p:nvSpPr>
        <p:spPr>
          <a:xfrm>
            <a:off x="452438" y="1593189"/>
            <a:ext cx="8239200" cy="30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rmAutofit/>
          </a:bodyPr>
          <a:lstStyle>
            <a:lvl1pPr indent="-368300" lvl="0" marL="457200" marR="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68300" lvl="1" marL="914400" marR="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68300" lvl="2" marL="1371600" marR="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68300" lvl="3" marL="1828800" marR="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68300" lvl="4" marL="2286000" marR="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68300" lvl="5" marL="2743200" marR="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68300" lvl="6" marL="3200400" marR="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68300" lvl="7" marL="3657600" marR="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68300" lvl="8" marL="4114800" marR="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  <p:sldLayoutId id="2147483674" r:id="rId28"/>
    <p:sldLayoutId id="2147483675" r:id="rId29"/>
    <p:sldLayoutId id="2147483676" r:id="rId30"/>
    <p:sldLayoutId id="2147483677" r:id="rId31"/>
    <p:sldLayoutId id="2147483678" r:id="rId32"/>
    <p:sldLayoutId id="2147483679" r:id="rId33"/>
    <p:sldLayoutId id="2147483680" r:id="rId34"/>
    <p:sldLayoutId id="2147483681" r:id="rId35"/>
    <p:sldLayoutId id="2147483682" r:id="rId36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3f8955b86f_0_138"/>
          <p:cNvSpPr txBox="1"/>
          <p:nvPr>
            <p:ph type="title"/>
          </p:nvPr>
        </p:nvSpPr>
        <p:spPr>
          <a:xfrm>
            <a:off x="311700" y="342900"/>
            <a:ext cx="8147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ssistant"/>
              <a:buNone/>
              <a:defRPr b="1" i="0" sz="2800" u="none" cap="none" strike="noStrik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2" name="Google Shape;122;g33f8955b86f_0_138"/>
          <p:cNvSpPr txBox="1"/>
          <p:nvPr>
            <p:ph idx="1" type="body"/>
          </p:nvPr>
        </p:nvSpPr>
        <p:spPr>
          <a:xfrm>
            <a:off x="311700" y="915600"/>
            <a:ext cx="8520600" cy="37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ssistant"/>
              <a:buChar char="●"/>
              <a:defRPr b="0" i="0" sz="1800" u="none" cap="none" strike="noStrik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indent="-317500" lvl="1" marL="914400" marR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○"/>
              <a:defRPr b="0" i="0" sz="1400" u="none" cap="none" strike="noStrik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indent="-317500" lvl="2" marL="1371600" marR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■"/>
              <a:defRPr b="0" i="0" sz="1400" u="none" cap="none" strike="noStrik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indent="-317500" lvl="3" marL="1828800" marR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●"/>
              <a:defRPr b="0" i="0" sz="1400" u="none" cap="none" strike="noStrik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indent="-317500" lvl="4" marL="2286000" marR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○"/>
              <a:defRPr b="0" i="0" sz="1400" u="none" cap="none" strike="noStrik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indent="-317500" lvl="5" marL="2743200" marR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■"/>
              <a:defRPr b="0" i="0" sz="1400" u="none" cap="none" strike="noStrik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6pPr>
            <a:lvl7pPr indent="-317500" lvl="6" marL="3200400" marR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●"/>
              <a:defRPr b="0" i="0" sz="1400" u="none" cap="none" strike="noStrik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7pPr>
            <a:lvl8pPr indent="-317500" lvl="7" marL="3657600" marR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○"/>
              <a:defRPr b="0" i="0" sz="1400" u="none" cap="none" strike="noStrik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8pPr>
            <a:lvl9pPr indent="-317500" lvl="8" marL="4114800" marR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Assistant"/>
              <a:buChar char="■"/>
              <a:defRPr b="0" i="0" sz="1400" u="none" cap="none" strike="noStrik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9pPr>
          </a:lstStyle>
          <a:p/>
        </p:txBody>
      </p:sp>
      <p:sp>
        <p:nvSpPr>
          <p:cNvPr id="123" name="Google Shape;123;g33f8955b86f_0_138"/>
          <p:cNvSpPr txBox="1"/>
          <p:nvPr>
            <p:ph idx="12" type="sldNum"/>
          </p:nvPr>
        </p:nvSpPr>
        <p:spPr>
          <a:xfrm>
            <a:off x="8466613" y="4762672"/>
            <a:ext cx="3657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92500" lnSpcReduction="20000"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4" name="Google Shape;124;g33f8955b86f_0_138"/>
          <p:cNvSpPr/>
          <p:nvPr/>
        </p:nvSpPr>
        <p:spPr>
          <a:xfrm>
            <a:off x="7157996" y="4762665"/>
            <a:ext cx="1308600" cy="27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5" name="Google Shape;125;g33f8955b86f_0_138"/>
          <p:cNvGrpSpPr/>
          <p:nvPr/>
        </p:nvGrpSpPr>
        <p:grpSpPr>
          <a:xfrm>
            <a:off x="8458848" y="343116"/>
            <a:ext cx="381300" cy="576000"/>
            <a:chOff x="8458848" y="343116"/>
            <a:chExt cx="381300" cy="576000"/>
          </a:xfrm>
        </p:grpSpPr>
        <p:sp>
          <p:nvSpPr>
            <p:cNvPr id="126" name="Google Shape;126;g33f8955b86f_0_138"/>
            <p:cNvSpPr/>
            <p:nvPr/>
          </p:nvSpPr>
          <p:spPr>
            <a:xfrm>
              <a:off x="8458848" y="343116"/>
              <a:ext cx="381300" cy="576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27" name="Google Shape;127;g33f8955b86f_0_138"/>
            <p:cNvPicPr preferRelativeResize="0"/>
            <p:nvPr/>
          </p:nvPicPr>
          <p:blipFill rotWithShape="1">
            <a:blip r:embed="rId1">
              <a:alphaModFix/>
            </a:blip>
            <a:srcRect b="0" l="79" r="79" t="0"/>
            <a:stretch/>
          </p:blipFill>
          <p:spPr>
            <a:xfrm>
              <a:off x="8480104" y="384425"/>
              <a:ext cx="338711" cy="49740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  <p:sldLayoutId id="2147483696" r:id="rId14"/>
    <p:sldLayoutId id="2147483697" r:id="rId15"/>
    <p:sldLayoutId id="2147483698" r:id="rId16"/>
    <p:sldLayoutId id="2147483699" r:id="rId17"/>
    <p:sldLayoutId id="2147483700" r:id="rId18"/>
    <p:sldLayoutId id="2147483701" r:id="rId19"/>
    <p:sldLayoutId id="2147483702" r:id="rId20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196">
          <p15:clr>
            <a:srgbClr val="EA4335"/>
          </p15:clr>
        </p15:guide>
        <p15:guide id="2" pos="5564">
          <p15:clr>
            <a:srgbClr val="EA4335"/>
          </p15:clr>
        </p15:guide>
        <p15:guide id="3" orient="horz" pos="216">
          <p15:clr>
            <a:srgbClr val="EA4335"/>
          </p15:clr>
        </p15:guide>
        <p15:guide id="4" orient="horz" pos="2937">
          <p15:clr>
            <a:srgbClr val="EA4335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8.png"/><Relationship Id="rId4" Type="http://schemas.openxmlformats.org/officeDocument/2006/relationships/image" Target="../media/image21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14.png"/><Relationship Id="rId8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/>
          <p:nvPr/>
        </p:nvSpPr>
        <p:spPr>
          <a:xfrm>
            <a:off x="333332" y="313932"/>
            <a:ext cx="6239808" cy="4829544"/>
          </a:xfrm>
          <a:custGeom>
            <a:rect b="b" l="l" r="r" t="t"/>
            <a:pathLst>
              <a:path extrusionOk="0" h="21600" w="21600">
                <a:moveTo>
                  <a:pt x="8457" y="0"/>
                </a:moveTo>
                <a:lnTo>
                  <a:pt x="8249" y="69"/>
                </a:lnTo>
                <a:lnTo>
                  <a:pt x="8175" y="309"/>
                </a:lnTo>
                <a:lnTo>
                  <a:pt x="7968" y="281"/>
                </a:lnTo>
                <a:lnTo>
                  <a:pt x="7776" y="646"/>
                </a:lnTo>
                <a:lnTo>
                  <a:pt x="7766" y="887"/>
                </a:lnTo>
                <a:lnTo>
                  <a:pt x="7904" y="1183"/>
                </a:lnTo>
                <a:lnTo>
                  <a:pt x="7782" y="1011"/>
                </a:lnTo>
                <a:lnTo>
                  <a:pt x="7703" y="962"/>
                </a:lnTo>
                <a:lnTo>
                  <a:pt x="7563" y="756"/>
                </a:lnTo>
                <a:lnTo>
                  <a:pt x="7410" y="1059"/>
                </a:lnTo>
                <a:lnTo>
                  <a:pt x="7345" y="887"/>
                </a:lnTo>
                <a:lnTo>
                  <a:pt x="7164" y="893"/>
                </a:lnTo>
                <a:lnTo>
                  <a:pt x="6984" y="984"/>
                </a:lnTo>
                <a:lnTo>
                  <a:pt x="6845" y="1121"/>
                </a:lnTo>
                <a:lnTo>
                  <a:pt x="6871" y="1355"/>
                </a:lnTo>
                <a:lnTo>
                  <a:pt x="6787" y="1409"/>
                </a:lnTo>
                <a:lnTo>
                  <a:pt x="6586" y="1740"/>
                </a:lnTo>
                <a:lnTo>
                  <a:pt x="6532" y="1918"/>
                </a:lnTo>
                <a:lnTo>
                  <a:pt x="6692" y="2068"/>
                </a:lnTo>
                <a:lnTo>
                  <a:pt x="6670" y="2221"/>
                </a:lnTo>
                <a:lnTo>
                  <a:pt x="6458" y="2412"/>
                </a:lnTo>
                <a:lnTo>
                  <a:pt x="6233" y="2599"/>
                </a:lnTo>
                <a:lnTo>
                  <a:pt x="6223" y="2742"/>
                </a:lnTo>
                <a:lnTo>
                  <a:pt x="6356" y="2893"/>
                </a:lnTo>
                <a:lnTo>
                  <a:pt x="6605" y="2983"/>
                </a:lnTo>
                <a:lnTo>
                  <a:pt x="6489" y="2996"/>
                </a:lnTo>
                <a:lnTo>
                  <a:pt x="6335" y="3107"/>
                </a:lnTo>
                <a:lnTo>
                  <a:pt x="6436" y="3314"/>
                </a:lnTo>
                <a:lnTo>
                  <a:pt x="6506" y="3417"/>
                </a:lnTo>
                <a:lnTo>
                  <a:pt x="6649" y="3389"/>
                </a:lnTo>
                <a:lnTo>
                  <a:pt x="6803" y="3374"/>
                </a:lnTo>
                <a:lnTo>
                  <a:pt x="6925" y="3402"/>
                </a:lnTo>
                <a:lnTo>
                  <a:pt x="7084" y="3580"/>
                </a:lnTo>
                <a:lnTo>
                  <a:pt x="7084" y="3705"/>
                </a:lnTo>
                <a:lnTo>
                  <a:pt x="7159" y="3814"/>
                </a:lnTo>
                <a:lnTo>
                  <a:pt x="7229" y="4110"/>
                </a:lnTo>
                <a:lnTo>
                  <a:pt x="7277" y="4289"/>
                </a:lnTo>
                <a:lnTo>
                  <a:pt x="7309" y="4385"/>
                </a:lnTo>
                <a:lnTo>
                  <a:pt x="7244" y="4611"/>
                </a:lnTo>
                <a:lnTo>
                  <a:pt x="7292" y="4673"/>
                </a:lnTo>
                <a:lnTo>
                  <a:pt x="7350" y="4639"/>
                </a:lnTo>
                <a:lnTo>
                  <a:pt x="7403" y="4722"/>
                </a:lnTo>
                <a:lnTo>
                  <a:pt x="7505" y="4866"/>
                </a:lnTo>
                <a:lnTo>
                  <a:pt x="7383" y="4804"/>
                </a:lnTo>
                <a:lnTo>
                  <a:pt x="7330" y="4810"/>
                </a:lnTo>
                <a:lnTo>
                  <a:pt x="7309" y="4929"/>
                </a:lnTo>
                <a:lnTo>
                  <a:pt x="7314" y="5079"/>
                </a:lnTo>
                <a:lnTo>
                  <a:pt x="7383" y="5148"/>
                </a:lnTo>
                <a:lnTo>
                  <a:pt x="7437" y="5120"/>
                </a:lnTo>
                <a:lnTo>
                  <a:pt x="7468" y="5085"/>
                </a:lnTo>
                <a:lnTo>
                  <a:pt x="7536" y="5010"/>
                </a:lnTo>
                <a:lnTo>
                  <a:pt x="7521" y="5176"/>
                </a:lnTo>
                <a:lnTo>
                  <a:pt x="7500" y="5264"/>
                </a:lnTo>
                <a:lnTo>
                  <a:pt x="7410" y="5341"/>
                </a:lnTo>
                <a:lnTo>
                  <a:pt x="7357" y="5573"/>
                </a:lnTo>
                <a:lnTo>
                  <a:pt x="7393" y="5642"/>
                </a:lnTo>
                <a:lnTo>
                  <a:pt x="7372" y="5779"/>
                </a:lnTo>
                <a:lnTo>
                  <a:pt x="7452" y="5951"/>
                </a:lnTo>
                <a:lnTo>
                  <a:pt x="7463" y="6110"/>
                </a:lnTo>
                <a:lnTo>
                  <a:pt x="7490" y="6219"/>
                </a:lnTo>
                <a:lnTo>
                  <a:pt x="7590" y="6425"/>
                </a:lnTo>
                <a:lnTo>
                  <a:pt x="7633" y="6584"/>
                </a:lnTo>
                <a:lnTo>
                  <a:pt x="7686" y="6666"/>
                </a:lnTo>
                <a:lnTo>
                  <a:pt x="7802" y="6672"/>
                </a:lnTo>
                <a:lnTo>
                  <a:pt x="7889" y="6797"/>
                </a:lnTo>
                <a:lnTo>
                  <a:pt x="7973" y="6784"/>
                </a:lnTo>
                <a:lnTo>
                  <a:pt x="8000" y="6638"/>
                </a:lnTo>
                <a:lnTo>
                  <a:pt x="8027" y="6509"/>
                </a:lnTo>
                <a:lnTo>
                  <a:pt x="8005" y="6378"/>
                </a:lnTo>
                <a:lnTo>
                  <a:pt x="8101" y="6247"/>
                </a:lnTo>
                <a:lnTo>
                  <a:pt x="8128" y="6138"/>
                </a:lnTo>
                <a:lnTo>
                  <a:pt x="8133" y="6013"/>
                </a:lnTo>
                <a:lnTo>
                  <a:pt x="8181" y="5904"/>
                </a:lnTo>
                <a:lnTo>
                  <a:pt x="8266" y="5856"/>
                </a:lnTo>
                <a:lnTo>
                  <a:pt x="8341" y="5813"/>
                </a:lnTo>
                <a:lnTo>
                  <a:pt x="8382" y="5807"/>
                </a:lnTo>
                <a:lnTo>
                  <a:pt x="8505" y="5676"/>
                </a:lnTo>
                <a:lnTo>
                  <a:pt x="8590" y="5470"/>
                </a:lnTo>
                <a:lnTo>
                  <a:pt x="8648" y="5388"/>
                </a:lnTo>
                <a:lnTo>
                  <a:pt x="8713" y="5388"/>
                </a:lnTo>
                <a:lnTo>
                  <a:pt x="8883" y="5319"/>
                </a:lnTo>
                <a:lnTo>
                  <a:pt x="9042" y="5154"/>
                </a:lnTo>
                <a:lnTo>
                  <a:pt x="9202" y="4969"/>
                </a:lnTo>
                <a:lnTo>
                  <a:pt x="9117" y="4954"/>
                </a:lnTo>
                <a:lnTo>
                  <a:pt x="8967" y="4941"/>
                </a:lnTo>
                <a:lnTo>
                  <a:pt x="9032" y="4826"/>
                </a:lnTo>
                <a:lnTo>
                  <a:pt x="9016" y="4667"/>
                </a:lnTo>
                <a:lnTo>
                  <a:pt x="9085" y="4804"/>
                </a:lnTo>
                <a:lnTo>
                  <a:pt x="9132" y="4886"/>
                </a:lnTo>
                <a:lnTo>
                  <a:pt x="9233" y="4845"/>
                </a:lnTo>
                <a:lnTo>
                  <a:pt x="9212" y="4660"/>
                </a:lnTo>
                <a:lnTo>
                  <a:pt x="9139" y="4508"/>
                </a:lnTo>
                <a:lnTo>
                  <a:pt x="9059" y="4448"/>
                </a:lnTo>
                <a:lnTo>
                  <a:pt x="9085" y="4385"/>
                </a:lnTo>
                <a:lnTo>
                  <a:pt x="9202" y="4488"/>
                </a:lnTo>
                <a:lnTo>
                  <a:pt x="9202" y="4379"/>
                </a:lnTo>
                <a:lnTo>
                  <a:pt x="9127" y="4198"/>
                </a:lnTo>
                <a:lnTo>
                  <a:pt x="9212" y="4198"/>
                </a:lnTo>
                <a:lnTo>
                  <a:pt x="9292" y="4158"/>
                </a:lnTo>
                <a:lnTo>
                  <a:pt x="9313" y="4061"/>
                </a:lnTo>
                <a:lnTo>
                  <a:pt x="9245" y="3951"/>
                </a:lnTo>
                <a:lnTo>
                  <a:pt x="9371" y="3932"/>
                </a:lnTo>
                <a:lnTo>
                  <a:pt x="9298" y="3683"/>
                </a:lnTo>
                <a:lnTo>
                  <a:pt x="9361" y="3664"/>
                </a:lnTo>
                <a:lnTo>
                  <a:pt x="9345" y="3402"/>
                </a:lnTo>
                <a:lnTo>
                  <a:pt x="9238" y="3230"/>
                </a:lnTo>
                <a:lnTo>
                  <a:pt x="9335" y="3127"/>
                </a:lnTo>
                <a:lnTo>
                  <a:pt x="9425" y="3114"/>
                </a:lnTo>
                <a:lnTo>
                  <a:pt x="9356" y="2886"/>
                </a:lnTo>
                <a:lnTo>
                  <a:pt x="9356" y="2480"/>
                </a:lnTo>
                <a:lnTo>
                  <a:pt x="9398" y="2221"/>
                </a:lnTo>
                <a:lnTo>
                  <a:pt x="9468" y="1911"/>
                </a:lnTo>
                <a:lnTo>
                  <a:pt x="9335" y="1890"/>
                </a:lnTo>
                <a:lnTo>
                  <a:pt x="9521" y="1815"/>
                </a:lnTo>
                <a:lnTo>
                  <a:pt x="9553" y="1712"/>
                </a:lnTo>
                <a:lnTo>
                  <a:pt x="9792" y="1368"/>
                </a:lnTo>
                <a:lnTo>
                  <a:pt x="9760" y="1149"/>
                </a:lnTo>
                <a:lnTo>
                  <a:pt x="9584" y="1046"/>
                </a:lnTo>
                <a:lnTo>
                  <a:pt x="9298" y="1252"/>
                </a:lnTo>
                <a:lnTo>
                  <a:pt x="9154" y="1437"/>
                </a:lnTo>
                <a:lnTo>
                  <a:pt x="9218" y="1140"/>
                </a:lnTo>
                <a:lnTo>
                  <a:pt x="9165" y="949"/>
                </a:lnTo>
                <a:lnTo>
                  <a:pt x="9052" y="1115"/>
                </a:lnTo>
                <a:lnTo>
                  <a:pt x="8878" y="928"/>
                </a:lnTo>
                <a:lnTo>
                  <a:pt x="8670" y="990"/>
                </a:lnTo>
                <a:lnTo>
                  <a:pt x="8643" y="887"/>
                </a:lnTo>
                <a:lnTo>
                  <a:pt x="8957" y="840"/>
                </a:lnTo>
                <a:lnTo>
                  <a:pt x="9180" y="812"/>
                </a:lnTo>
                <a:lnTo>
                  <a:pt x="9287" y="584"/>
                </a:lnTo>
                <a:lnTo>
                  <a:pt x="8919" y="90"/>
                </a:lnTo>
                <a:lnTo>
                  <a:pt x="8457" y="0"/>
                </a:lnTo>
                <a:close/>
                <a:moveTo>
                  <a:pt x="6255" y="275"/>
                </a:moveTo>
                <a:lnTo>
                  <a:pt x="6085" y="378"/>
                </a:lnTo>
                <a:lnTo>
                  <a:pt x="6054" y="316"/>
                </a:lnTo>
                <a:lnTo>
                  <a:pt x="5877" y="337"/>
                </a:lnTo>
                <a:lnTo>
                  <a:pt x="5771" y="406"/>
                </a:lnTo>
                <a:lnTo>
                  <a:pt x="5691" y="509"/>
                </a:lnTo>
                <a:lnTo>
                  <a:pt x="5648" y="825"/>
                </a:lnTo>
                <a:lnTo>
                  <a:pt x="5585" y="659"/>
                </a:lnTo>
                <a:lnTo>
                  <a:pt x="5515" y="634"/>
                </a:lnTo>
                <a:lnTo>
                  <a:pt x="5425" y="846"/>
                </a:lnTo>
                <a:lnTo>
                  <a:pt x="5314" y="934"/>
                </a:lnTo>
                <a:lnTo>
                  <a:pt x="5244" y="956"/>
                </a:lnTo>
                <a:lnTo>
                  <a:pt x="5159" y="1059"/>
                </a:lnTo>
                <a:lnTo>
                  <a:pt x="5169" y="1237"/>
                </a:lnTo>
                <a:lnTo>
                  <a:pt x="5239" y="1381"/>
                </a:lnTo>
                <a:lnTo>
                  <a:pt x="5287" y="1581"/>
                </a:lnTo>
                <a:lnTo>
                  <a:pt x="5394" y="1740"/>
                </a:lnTo>
                <a:lnTo>
                  <a:pt x="5595" y="1712"/>
                </a:lnTo>
                <a:lnTo>
                  <a:pt x="5728" y="1759"/>
                </a:lnTo>
                <a:lnTo>
                  <a:pt x="5638" y="1924"/>
                </a:lnTo>
                <a:lnTo>
                  <a:pt x="5590" y="1877"/>
                </a:lnTo>
                <a:lnTo>
                  <a:pt x="5430" y="1855"/>
                </a:lnTo>
                <a:lnTo>
                  <a:pt x="5457" y="2083"/>
                </a:lnTo>
                <a:lnTo>
                  <a:pt x="5537" y="2240"/>
                </a:lnTo>
                <a:lnTo>
                  <a:pt x="5522" y="2386"/>
                </a:lnTo>
                <a:lnTo>
                  <a:pt x="5415" y="2474"/>
                </a:lnTo>
                <a:lnTo>
                  <a:pt x="5372" y="2626"/>
                </a:lnTo>
                <a:lnTo>
                  <a:pt x="5462" y="2695"/>
                </a:lnTo>
                <a:lnTo>
                  <a:pt x="5542" y="2921"/>
                </a:lnTo>
                <a:lnTo>
                  <a:pt x="5389" y="2770"/>
                </a:lnTo>
                <a:lnTo>
                  <a:pt x="5351" y="2798"/>
                </a:lnTo>
                <a:lnTo>
                  <a:pt x="5382" y="3052"/>
                </a:lnTo>
                <a:lnTo>
                  <a:pt x="5271" y="3127"/>
                </a:lnTo>
                <a:lnTo>
                  <a:pt x="5282" y="3286"/>
                </a:lnTo>
                <a:lnTo>
                  <a:pt x="5394" y="3299"/>
                </a:lnTo>
                <a:lnTo>
                  <a:pt x="5479" y="3339"/>
                </a:lnTo>
                <a:lnTo>
                  <a:pt x="5648" y="3286"/>
                </a:lnTo>
                <a:lnTo>
                  <a:pt x="5803" y="3374"/>
                </a:lnTo>
                <a:lnTo>
                  <a:pt x="5957" y="3183"/>
                </a:lnTo>
                <a:lnTo>
                  <a:pt x="5957" y="3099"/>
                </a:lnTo>
                <a:lnTo>
                  <a:pt x="5856" y="3114"/>
                </a:lnTo>
                <a:lnTo>
                  <a:pt x="5851" y="3039"/>
                </a:lnTo>
                <a:lnTo>
                  <a:pt x="5931" y="2936"/>
                </a:lnTo>
                <a:lnTo>
                  <a:pt x="5957" y="2798"/>
                </a:lnTo>
                <a:lnTo>
                  <a:pt x="6047" y="2695"/>
                </a:lnTo>
                <a:lnTo>
                  <a:pt x="6100" y="2564"/>
                </a:lnTo>
                <a:lnTo>
                  <a:pt x="6054" y="2371"/>
                </a:lnTo>
                <a:lnTo>
                  <a:pt x="6095" y="2302"/>
                </a:lnTo>
                <a:lnTo>
                  <a:pt x="6015" y="2255"/>
                </a:lnTo>
                <a:lnTo>
                  <a:pt x="6192" y="2206"/>
                </a:lnTo>
                <a:lnTo>
                  <a:pt x="6228" y="2124"/>
                </a:lnTo>
                <a:lnTo>
                  <a:pt x="6351" y="2055"/>
                </a:lnTo>
                <a:lnTo>
                  <a:pt x="6446" y="1690"/>
                </a:lnTo>
                <a:lnTo>
                  <a:pt x="6542" y="1561"/>
                </a:lnTo>
                <a:lnTo>
                  <a:pt x="6680" y="1258"/>
                </a:lnTo>
                <a:lnTo>
                  <a:pt x="6552" y="1265"/>
                </a:lnTo>
                <a:lnTo>
                  <a:pt x="6605" y="1149"/>
                </a:lnTo>
                <a:lnTo>
                  <a:pt x="6750" y="1037"/>
                </a:lnTo>
                <a:lnTo>
                  <a:pt x="6893" y="797"/>
                </a:lnTo>
                <a:lnTo>
                  <a:pt x="6893" y="646"/>
                </a:lnTo>
                <a:lnTo>
                  <a:pt x="6787" y="481"/>
                </a:lnTo>
                <a:lnTo>
                  <a:pt x="6659" y="406"/>
                </a:lnTo>
                <a:lnTo>
                  <a:pt x="6506" y="359"/>
                </a:lnTo>
                <a:lnTo>
                  <a:pt x="6378" y="316"/>
                </a:lnTo>
                <a:lnTo>
                  <a:pt x="6255" y="275"/>
                </a:lnTo>
                <a:close/>
                <a:moveTo>
                  <a:pt x="5111" y="1381"/>
                </a:moveTo>
                <a:lnTo>
                  <a:pt x="4973" y="1409"/>
                </a:lnTo>
                <a:lnTo>
                  <a:pt x="5000" y="1518"/>
                </a:lnTo>
                <a:lnTo>
                  <a:pt x="4942" y="1553"/>
                </a:lnTo>
                <a:lnTo>
                  <a:pt x="4898" y="1699"/>
                </a:lnTo>
                <a:lnTo>
                  <a:pt x="4862" y="1896"/>
                </a:lnTo>
                <a:lnTo>
                  <a:pt x="4898" y="2096"/>
                </a:lnTo>
                <a:lnTo>
                  <a:pt x="4963" y="2233"/>
                </a:lnTo>
                <a:lnTo>
                  <a:pt x="5070" y="2227"/>
                </a:lnTo>
                <a:lnTo>
                  <a:pt x="5021" y="2337"/>
                </a:lnTo>
                <a:lnTo>
                  <a:pt x="5021" y="2480"/>
                </a:lnTo>
                <a:lnTo>
                  <a:pt x="5085" y="2633"/>
                </a:lnTo>
                <a:lnTo>
                  <a:pt x="5203" y="2680"/>
                </a:lnTo>
                <a:lnTo>
                  <a:pt x="5309" y="2652"/>
                </a:lnTo>
                <a:lnTo>
                  <a:pt x="5415" y="2364"/>
                </a:lnTo>
                <a:lnTo>
                  <a:pt x="5495" y="2248"/>
                </a:lnTo>
                <a:lnTo>
                  <a:pt x="5425" y="2111"/>
                </a:lnTo>
                <a:lnTo>
                  <a:pt x="5377" y="1828"/>
                </a:lnTo>
                <a:lnTo>
                  <a:pt x="5282" y="1740"/>
                </a:lnTo>
                <a:lnTo>
                  <a:pt x="5186" y="1643"/>
                </a:lnTo>
                <a:lnTo>
                  <a:pt x="5111" y="1381"/>
                </a:lnTo>
                <a:close/>
                <a:moveTo>
                  <a:pt x="16107" y="1389"/>
                </a:moveTo>
                <a:lnTo>
                  <a:pt x="15979" y="1499"/>
                </a:lnTo>
                <a:lnTo>
                  <a:pt x="15824" y="1815"/>
                </a:lnTo>
                <a:lnTo>
                  <a:pt x="15904" y="1905"/>
                </a:lnTo>
                <a:lnTo>
                  <a:pt x="15952" y="2214"/>
                </a:lnTo>
                <a:lnTo>
                  <a:pt x="16047" y="2364"/>
                </a:lnTo>
                <a:lnTo>
                  <a:pt x="16213" y="2474"/>
                </a:lnTo>
                <a:lnTo>
                  <a:pt x="16334" y="2427"/>
                </a:lnTo>
                <a:lnTo>
                  <a:pt x="16351" y="2062"/>
                </a:lnTo>
                <a:lnTo>
                  <a:pt x="16218" y="1630"/>
                </a:lnTo>
                <a:lnTo>
                  <a:pt x="16107" y="1389"/>
                </a:lnTo>
                <a:close/>
                <a:moveTo>
                  <a:pt x="13425" y="1546"/>
                </a:moveTo>
                <a:lnTo>
                  <a:pt x="13372" y="1630"/>
                </a:lnTo>
                <a:lnTo>
                  <a:pt x="13334" y="1740"/>
                </a:lnTo>
                <a:lnTo>
                  <a:pt x="13324" y="1615"/>
                </a:lnTo>
                <a:lnTo>
                  <a:pt x="13234" y="1621"/>
                </a:lnTo>
                <a:lnTo>
                  <a:pt x="13121" y="1705"/>
                </a:lnTo>
                <a:lnTo>
                  <a:pt x="13249" y="1718"/>
                </a:lnTo>
                <a:lnTo>
                  <a:pt x="13218" y="1855"/>
                </a:lnTo>
                <a:lnTo>
                  <a:pt x="13281" y="1965"/>
                </a:lnTo>
                <a:lnTo>
                  <a:pt x="13351" y="1890"/>
                </a:lnTo>
                <a:lnTo>
                  <a:pt x="13356" y="1815"/>
                </a:lnTo>
                <a:lnTo>
                  <a:pt x="13409" y="1780"/>
                </a:lnTo>
                <a:lnTo>
                  <a:pt x="13489" y="1724"/>
                </a:lnTo>
                <a:lnTo>
                  <a:pt x="13510" y="1649"/>
                </a:lnTo>
                <a:lnTo>
                  <a:pt x="13425" y="1546"/>
                </a:lnTo>
                <a:close/>
                <a:moveTo>
                  <a:pt x="11840" y="1671"/>
                </a:moveTo>
                <a:lnTo>
                  <a:pt x="11782" y="1808"/>
                </a:lnTo>
                <a:lnTo>
                  <a:pt x="11697" y="1699"/>
                </a:lnTo>
                <a:lnTo>
                  <a:pt x="11516" y="1828"/>
                </a:lnTo>
                <a:lnTo>
                  <a:pt x="11579" y="2027"/>
                </a:lnTo>
                <a:lnTo>
                  <a:pt x="11665" y="2034"/>
                </a:lnTo>
                <a:lnTo>
                  <a:pt x="11675" y="2152"/>
                </a:lnTo>
                <a:lnTo>
                  <a:pt x="11845" y="2221"/>
                </a:lnTo>
                <a:lnTo>
                  <a:pt x="12016" y="2171"/>
                </a:lnTo>
                <a:lnTo>
                  <a:pt x="12106" y="1946"/>
                </a:lnTo>
                <a:lnTo>
                  <a:pt x="11989" y="1787"/>
                </a:lnTo>
                <a:lnTo>
                  <a:pt x="11840" y="1671"/>
                </a:lnTo>
                <a:close/>
                <a:moveTo>
                  <a:pt x="11494" y="1946"/>
                </a:moveTo>
                <a:lnTo>
                  <a:pt x="11409" y="1959"/>
                </a:lnTo>
                <a:lnTo>
                  <a:pt x="11388" y="2111"/>
                </a:lnTo>
                <a:lnTo>
                  <a:pt x="11303" y="2111"/>
                </a:lnTo>
                <a:lnTo>
                  <a:pt x="11271" y="1965"/>
                </a:lnTo>
                <a:lnTo>
                  <a:pt x="11112" y="2117"/>
                </a:lnTo>
                <a:lnTo>
                  <a:pt x="11160" y="2433"/>
                </a:lnTo>
                <a:lnTo>
                  <a:pt x="11271" y="2749"/>
                </a:lnTo>
                <a:lnTo>
                  <a:pt x="11361" y="2852"/>
                </a:lnTo>
                <a:lnTo>
                  <a:pt x="11308" y="2976"/>
                </a:lnTo>
                <a:lnTo>
                  <a:pt x="11431" y="3183"/>
                </a:lnTo>
                <a:lnTo>
                  <a:pt x="11506" y="3176"/>
                </a:lnTo>
                <a:lnTo>
                  <a:pt x="11532" y="2886"/>
                </a:lnTo>
                <a:lnTo>
                  <a:pt x="11585" y="2824"/>
                </a:lnTo>
                <a:lnTo>
                  <a:pt x="11617" y="2549"/>
                </a:lnTo>
                <a:lnTo>
                  <a:pt x="11760" y="2399"/>
                </a:lnTo>
                <a:lnTo>
                  <a:pt x="11569" y="2096"/>
                </a:lnTo>
                <a:lnTo>
                  <a:pt x="11494" y="1946"/>
                </a:lnTo>
                <a:close/>
                <a:moveTo>
                  <a:pt x="16462" y="2240"/>
                </a:moveTo>
                <a:lnTo>
                  <a:pt x="16414" y="2289"/>
                </a:lnTo>
                <a:lnTo>
                  <a:pt x="16308" y="2790"/>
                </a:lnTo>
                <a:lnTo>
                  <a:pt x="16638" y="2646"/>
                </a:lnTo>
                <a:lnTo>
                  <a:pt x="16653" y="2495"/>
                </a:lnTo>
                <a:lnTo>
                  <a:pt x="16505" y="2268"/>
                </a:lnTo>
                <a:lnTo>
                  <a:pt x="16462" y="2240"/>
                </a:lnTo>
                <a:close/>
                <a:moveTo>
                  <a:pt x="4345" y="2261"/>
                </a:moveTo>
                <a:lnTo>
                  <a:pt x="4352" y="2412"/>
                </a:lnTo>
                <a:lnTo>
                  <a:pt x="4420" y="2508"/>
                </a:lnTo>
                <a:lnTo>
                  <a:pt x="4367" y="2618"/>
                </a:lnTo>
                <a:lnTo>
                  <a:pt x="4495" y="2633"/>
                </a:lnTo>
                <a:lnTo>
                  <a:pt x="4591" y="2755"/>
                </a:lnTo>
                <a:lnTo>
                  <a:pt x="4686" y="2790"/>
                </a:lnTo>
                <a:lnTo>
                  <a:pt x="4664" y="2639"/>
                </a:lnTo>
                <a:lnTo>
                  <a:pt x="4618" y="2461"/>
                </a:lnTo>
                <a:lnTo>
                  <a:pt x="4463" y="2317"/>
                </a:lnTo>
                <a:lnTo>
                  <a:pt x="4345" y="2261"/>
                </a:lnTo>
                <a:close/>
                <a:moveTo>
                  <a:pt x="4744" y="2433"/>
                </a:moveTo>
                <a:lnTo>
                  <a:pt x="4751" y="2592"/>
                </a:lnTo>
                <a:lnTo>
                  <a:pt x="4777" y="2730"/>
                </a:lnTo>
                <a:lnTo>
                  <a:pt x="4824" y="2811"/>
                </a:lnTo>
                <a:lnTo>
                  <a:pt x="4910" y="2742"/>
                </a:lnTo>
                <a:lnTo>
                  <a:pt x="4925" y="2605"/>
                </a:lnTo>
                <a:lnTo>
                  <a:pt x="4857" y="2474"/>
                </a:lnTo>
                <a:lnTo>
                  <a:pt x="4824" y="2446"/>
                </a:lnTo>
                <a:lnTo>
                  <a:pt x="4744" y="2433"/>
                </a:lnTo>
                <a:close/>
                <a:moveTo>
                  <a:pt x="3994" y="2440"/>
                </a:moveTo>
                <a:lnTo>
                  <a:pt x="3936" y="2558"/>
                </a:lnTo>
                <a:lnTo>
                  <a:pt x="3936" y="2611"/>
                </a:lnTo>
                <a:lnTo>
                  <a:pt x="4032" y="2611"/>
                </a:lnTo>
                <a:lnTo>
                  <a:pt x="4101" y="2536"/>
                </a:lnTo>
                <a:lnTo>
                  <a:pt x="4026" y="2461"/>
                </a:lnTo>
                <a:lnTo>
                  <a:pt x="3994" y="2440"/>
                </a:lnTo>
                <a:close/>
                <a:moveTo>
                  <a:pt x="11840" y="2592"/>
                </a:moveTo>
                <a:lnTo>
                  <a:pt x="11718" y="2667"/>
                </a:lnTo>
                <a:lnTo>
                  <a:pt x="11755" y="2783"/>
                </a:lnTo>
                <a:lnTo>
                  <a:pt x="11712" y="2873"/>
                </a:lnTo>
                <a:lnTo>
                  <a:pt x="11818" y="2955"/>
                </a:lnTo>
                <a:lnTo>
                  <a:pt x="11946" y="2811"/>
                </a:lnTo>
                <a:lnTo>
                  <a:pt x="11861" y="2730"/>
                </a:lnTo>
                <a:lnTo>
                  <a:pt x="11840" y="2592"/>
                </a:lnTo>
                <a:close/>
                <a:moveTo>
                  <a:pt x="4011" y="2702"/>
                </a:moveTo>
                <a:lnTo>
                  <a:pt x="3926" y="2742"/>
                </a:lnTo>
                <a:lnTo>
                  <a:pt x="3878" y="2858"/>
                </a:lnTo>
                <a:lnTo>
                  <a:pt x="3963" y="2970"/>
                </a:lnTo>
                <a:lnTo>
                  <a:pt x="4074" y="2867"/>
                </a:lnTo>
                <a:lnTo>
                  <a:pt x="4091" y="2764"/>
                </a:lnTo>
                <a:lnTo>
                  <a:pt x="4011" y="2702"/>
                </a:lnTo>
                <a:close/>
                <a:moveTo>
                  <a:pt x="4877" y="2818"/>
                </a:moveTo>
                <a:lnTo>
                  <a:pt x="4888" y="2921"/>
                </a:lnTo>
                <a:lnTo>
                  <a:pt x="5000" y="2942"/>
                </a:lnTo>
                <a:lnTo>
                  <a:pt x="5026" y="2927"/>
                </a:lnTo>
                <a:lnTo>
                  <a:pt x="5031" y="2893"/>
                </a:lnTo>
                <a:lnTo>
                  <a:pt x="4995" y="2824"/>
                </a:lnTo>
                <a:lnTo>
                  <a:pt x="4877" y="2818"/>
                </a:lnTo>
                <a:close/>
                <a:moveTo>
                  <a:pt x="3723" y="2886"/>
                </a:moveTo>
                <a:lnTo>
                  <a:pt x="3643" y="2942"/>
                </a:lnTo>
                <a:lnTo>
                  <a:pt x="3554" y="2936"/>
                </a:lnTo>
                <a:lnTo>
                  <a:pt x="3431" y="3155"/>
                </a:lnTo>
                <a:lnTo>
                  <a:pt x="3334" y="3395"/>
                </a:lnTo>
                <a:lnTo>
                  <a:pt x="3414" y="3464"/>
                </a:lnTo>
                <a:lnTo>
                  <a:pt x="3506" y="3417"/>
                </a:lnTo>
                <a:lnTo>
                  <a:pt x="3612" y="3279"/>
                </a:lnTo>
                <a:lnTo>
                  <a:pt x="3670" y="3264"/>
                </a:lnTo>
                <a:lnTo>
                  <a:pt x="3713" y="3148"/>
                </a:lnTo>
                <a:lnTo>
                  <a:pt x="3723" y="2886"/>
                </a:lnTo>
                <a:close/>
                <a:moveTo>
                  <a:pt x="16632" y="2949"/>
                </a:moveTo>
                <a:lnTo>
                  <a:pt x="16494" y="3092"/>
                </a:lnTo>
                <a:lnTo>
                  <a:pt x="16441" y="3236"/>
                </a:lnTo>
                <a:lnTo>
                  <a:pt x="16426" y="3374"/>
                </a:lnTo>
                <a:lnTo>
                  <a:pt x="16319" y="3367"/>
                </a:lnTo>
                <a:lnTo>
                  <a:pt x="16186" y="3533"/>
                </a:lnTo>
                <a:lnTo>
                  <a:pt x="16138" y="3464"/>
                </a:lnTo>
                <a:lnTo>
                  <a:pt x="15984" y="3492"/>
                </a:lnTo>
                <a:lnTo>
                  <a:pt x="15962" y="3574"/>
                </a:lnTo>
                <a:lnTo>
                  <a:pt x="15807" y="3614"/>
                </a:lnTo>
                <a:lnTo>
                  <a:pt x="15696" y="3767"/>
                </a:lnTo>
                <a:lnTo>
                  <a:pt x="15628" y="3773"/>
                </a:lnTo>
                <a:lnTo>
                  <a:pt x="15558" y="3958"/>
                </a:lnTo>
                <a:lnTo>
                  <a:pt x="15606" y="4104"/>
                </a:lnTo>
                <a:lnTo>
                  <a:pt x="15478" y="4138"/>
                </a:lnTo>
                <a:lnTo>
                  <a:pt x="15340" y="4123"/>
                </a:lnTo>
                <a:lnTo>
                  <a:pt x="15239" y="4179"/>
                </a:lnTo>
                <a:lnTo>
                  <a:pt x="15244" y="4454"/>
                </a:lnTo>
                <a:lnTo>
                  <a:pt x="15297" y="4660"/>
                </a:lnTo>
                <a:lnTo>
                  <a:pt x="15191" y="4523"/>
                </a:lnTo>
                <a:lnTo>
                  <a:pt x="15069" y="4536"/>
                </a:lnTo>
                <a:lnTo>
                  <a:pt x="14973" y="4632"/>
                </a:lnTo>
                <a:lnTo>
                  <a:pt x="14999" y="4804"/>
                </a:lnTo>
                <a:lnTo>
                  <a:pt x="14936" y="4763"/>
                </a:lnTo>
                <a:lnTo>
                  <a:pt x="14956" y="4529"/>
                </a:lnTo>
                <a:lnTo>
                  <a:pt x="14925" y="4392"/>
                </a:lnTo>
                <a:lnTo>
                  <a:pt x="14898" y="4398"/>
                </a:lnTo>
                <a:lnTo>
                  <a:pt x="14915" y="4576"/>
                </a:lnTo>
                <a:lnTo>
                  <a:pt x="14808" y="4742"/>
                </a:lnTo>
                <a:lnTo>
                  <a:pt x="14883" y="4935"/>
                </a:lnTo>
                <a:lnTo>
                  <a:pt x="14835" y="5154"/>
                </a:lnTo>
                <a:lnTo>
                  <a:pt x="14850" y="5272"/>
                </a:lnTo>
                <a:lnTo>
                  <a:pt x="14915" y="5292"/>
                </a:lnTo>
                <a:lnTo>
                  <a:pt x="14888" y="5429"/>
                </a:lnTo>
                <a:lnTo>
                  <a:pt x="14920" y="5547"/>
                </a:lnTo>
                <a:lnTo>
                  <a:pt x="14872" y="5642"/>
                </a:lnTo>
                <a:lnTo>
                  <a:pt x="14857" y="5738"/>
                </a:lnTo>
                <a:lnTo>
                  <a:pt x="14792" y="5788"/>
                </a:lnTo>
                <a:lnTo>
                  <a:pt x="14770" y="5856"/>
                </a:lnTo>
                <a:lnTo>
                  <a:pt x="14702" y="5828"/>
                </a:lnTo>
                <a:lnTo>
                  <a:pt x="14813" y="5554"/>
                </a:lnTo>
                <a:lnTo>
                  <a:pt x="14840" y="5416"/>
                </a:lnTo>
                <a:lnTo>
                  <a:pt x="14777" y="5285"/>
                </a:lnTo>
                <a:lnTo>
                  <a:pt x="14787" y="4989"/>
                </a:lnTo>
                <a:lnTo>
                  <a:pt x="14765" y="4832"/>
                </a:lnTo>
                <a:lnTo>
                  <a:pt x="14729" y="4757"/>
                </a:lnTo>
                <a:lnTo>
                  <a:pt x="14782" y="4557"/>
                </a:lnTo>
                <a:lnTo>
                  <a:pt x="14770" y="4420"/>
                </a:lnTo>
                <a:lnTo>
                  <a:pt x="14617" y="4351"/>
                </a:lnTo>
                <a:lnTo>
                  <a:pt x="14574" y="4398"/>
                </a:lnTo>
                <a:lnTo>
                  <a:pt x="14537" y="4626"/>
                </a:lnTo>
                <a:lnTo>
                  <a:pt x="14431" y="4838"/>
                </a:lnTo>
                <a:lnTo>
                  <a:pt x="14431" y="4914"/>
                </a:lnTo>
                <a:lnTo>
                  <a:pt x="14463" y="5085"/>
                </a:lnTo>
                <a:lnTo>
                  <a:pt x="14441" y="5188"/>
                </a:lnTo>
                <a:lnTo>
                  <a:pt x="14511" y="5210"/>
                </a:lnTo>
                <a:lnTo>
                  <a:pt x="14511" y="5257"/>
                </a:lnTo>
                <a:lnTo>
                  <a:pt x="14569" y="5367"/>
                </a:lnTo>
                <a:lnTo>
                  <a:pt x="14531" y="5478"/>
                </a:lnTo>
                <a:lnTo>
                  <a:pt x="14318" y="5244"/>
                </a:lnTo>
                <a:lnTo>
                  <a:pt x="14238" y="5176"/>
                </a:lnTo>
                <a:lnTo>
                  <a:pt x="14069" y="5107"/>
                </a:lnTo>
                <a:lnTo>
                  <a:pt x="14037" y="5176"/>
                </a:lnTo>
                <a:lnTo>
                  <a:pt x="14095" y="5298"/>
                </a:lnTo>
                <a:lnTo>
                  <a:pt x="14032" y="5435"/>
                </a:lnTo>
                <a:lnTo>
                  <a:pt x="13962" y="5313"/>
                </a:lnTo>
                <a:lnTo>
                  <a:pt x="13878" y="5395"/>
                </a:lnTo>
                <a:lnTo>
                  <a:pt x="13766" y="5401"/>
                </a:lnTo>
                <a:lnTo>
                  <a:pt x="13723" y="5470"/>
                </a:lnTo>
                <a:lnTo>
                  <a:pt x="13648" y="5450"/>
                </a:lnTo>
                <a:lnTo>
                  <a:pt x="13706" y="5326"/>
                </a:lnTo>
                <a:lnTo>
                  <a:pt x="13665" y="5319"/>
                </a:lnTo>
                <a:lnTo>
                  <a:pt x="13462" y="5498"/>
                </a:lnTo>
                <a:lnTo>
                  <a:pt x="13341" y="5594"/>
                </a:lnTo>
                <a:lnTo>
                  <a:pt x="13324" y="5719"/>
                </a:lnTo>
                <a:lnTo>
                  <a:pt x="13234" y="5760"/>
                </a:lnTo>
                <a:lnTo>
                  <a:pt x="13186" y="5691"/>
                </a:lnTo>
                <a:lnTo>
                  <a:pt x="13186" y="5581"/>
                </a:lnTo>
                <a:lnTo>
                  <a:pt x="13261" y="5554"/>
                </a:lnTo>
                <a:lnTo>
                  <a:pt x="13228" y="5444"/>
                </a:lnTo>
                <a:lnTo>
                  <a:pt x="13063" y="5375"/>
                </a:lnTo>
                <a:lnTo>
                  <a:pt x="13106" y="5498"/>
                </a:lnTo>
                <a:lnTo>
                  <a:pt x="13080" y="5616"/>
                </a:lnTo>
                <a:lnTo>
                  <a:pt x="13128" y="5732"/>
                </a:lnTo>
                <a:lnTo>
                  <a:pt x="13095" y="5863"/>
                </a:lnTo>
                <a:lnTo>
                  <a:pt x="13041" y="5794"/>
                </a:lnTo>
                <a:lnTo>
                  <a:pt x="12988" y="5779"/>
                </a:lnTo>
                <a:lnTo>
                  <a:pt x="12850" y="5959"/>
                </a:lnTo>
                <a:lnTo>
                  <a:pt x="12889" y="6088"/>
                </a:lnTo>
                <a:lnTo>
                  <a:pt x="12840" y="6131"/>
                </a:lnTo>
                <a:lnTo>
                  <a:pt x="12696" y="6020"/>
                </a:lnTo>
                <a:lnTo>
                  <a:pt x="12659" y="6082"/>
                </a:lnTo>
                <a:lnTo>
                  <a:pt x="12696" y="6157"/>
                </a:lnTo>
                <a:lnTo>
                  <a:pt x="12691" y="6241"/>
                </a:lnTo>
                <a:lnTo>
                  <a:pt x="12643" y="6200"/>
                </a:lnTo>
                <a:lnTo>
                  <a:pt x="12569" y="6144"/>
                </a:lnTo>
                <a:lnTo>
                  <a:pt x="12563" y="5876"/>
                </a:lnTo>
                <a:lnTo>
                  <a:pt x="12468" y="5738"/>
                </a:lnTo>
                <a:lnTo>
                  <a:pt x="12510" y="5710"/>
                </a:lnTo>
                <a:lnTo>
                  <a:pt x="12771" y="5856"/>
                </a:lnTo>
                <a:lnTo>
                  <a:pt x="12867" y="5807"/>
                </a:lnTo>
                <a:lnTo>
                  <a:pt x="12930" y="5710"/>
                </a:lnTo>
                <a:lnTo>
                  <a:pt x="12925" y="5581"/>
                </a:lnTo>
                <a:lnTo>
                  <a:pt x="12882" y="5485"/>
                </a:lnTo>
                <a:lnTo>
                  <a:pt x="12664" y="5251"/>
                </a:lnTo>
                <a:lnTo>
                  <a:pt x="12505" y="5203"/>
                </a:lnTo>
                <a:lnTo>
                  <a:pt x="12410" y="5072"/>
                </a:lnTo>
                <a:lnTo>
                  <a:pt x="12350" y="5148"/>
                </a:lnTo>
                <a:lnTo>
                  <a:pt x="12287" y="5010"/>
                </a:lnTo>
                <a:lnTo>
                  <a:pt x="12362" y="4948"/>
                </a:lnTo>
                <a:lnTo>
                  <a:pt x="12180" y="4783"/>
                </a:lnTo>
                <a:lnTo>
                  <a:pt x="12074" y="4832"/>
                </a:lnTo>
                <a:lnTo>
                  <a:pt x="11968" y="4826"/>
                </a:lnTo>
                <a:lnTo>
                  <a:pt x="11878" y="5010"/>
                </a:lnTo>
                <a:lnTo>
                  <a:pt x="11782" y="4997"/>
                </a:lnTo>
                <a:lnTo>
                  <a:pt x="11654" y="5092"/>
                </a:lnTo>
                <a:lnTo>
                  <a:pt x="11494" y="5360"/>
                </a:lnTo>
                <a:lnTo>
                  <a:pt x="11399" y="5513"/>
                </a:lnTo>
                <a:lnTo>
                  <a:pt x="11260" y="5882"/>
                </a:lnTo>
                <a:lnTo>
                  <a:pt x="11153" y="6131"/>
                </a:lnTo>
                <a:lnTo>
                  <a:pt x="11037" y="6309"/>
                </a:lnTo>
                <a:lnTo>
                  <a:pt x="10882" y="6447"/>
                </a:lnTo>
                <a:lnTo>
                  <a:pt x="10829" y="6550"/>
                </a:lnTo>
                <a:lnTo>
                  <a:pt x="10846" y="6907"/>
                </a:lnTo>
                <a:lnTo>
                  <a:pt x="10867" y="7065"/>
                </a:lnTo>
                <a:lnTo>
                  <a:pt x="10947" y="7141"/>
                </a:lnTo>
                <a:lnTo>
                  <a:pt x="11027" y="7106"/>
                </a:lnTo>
                <a:lnTo>
                  <a:pt x="11143" y="6934"/>
                </a:lnTo>
                <a:lnTo>
                  <a:pt x="11180" y="7025"/>
                </a:lnTo>
                <a:lnTo>
                  <a:pt x="11223" y="7222"/>
                </a:lnTo>
                <a:lnTo>
                  <a:pt x="11271" y="7381"/>
                </a:lnTo>
                <a:lnTo>
                  <a:pt x="11286" y="7506"/>
                </a:lnTo>
                <a:lnTo>
                  <a:pt x="11356" y="7497"/>
                </a:lnTo>
                <a:lnTo>
                  <a:pt x="11388" y="7394"/>
                </a:lnTo>
                <a:lnTo>
                  <a:pt x="11457" y="7409"/>
                </a:lnTo>
                <a:lnTo>
                  <a:pt x="11489" y="7278"/>
                </a:lnTo>
                <a:lnTo>
                  <a:pt x="11511" y="7038"/>
                </a:lnTo>
                <a:lnTo>
                  <a:pt x="11569" y="7003"/>
                </a:lnTo>
                <a:lnTo>
                  <a:pt x="11622" y="6838"/>
                </a:lnTo>
                <a:lnTo>
                  <a:pt x="11569" y="6756"/>
                </a:lnTo>
                <a:lnTo>
                  <a:pt x="11526" y="6647"/>
                </a:lnTo>
                <a:lnTo>
                  <a:pt x="11569" y="6419"/>
                </a:lnTo>
                <a:lnTo>
                  <a:pt x="11680" y="6275"/>
                </a:lnTo>
                <a:lnTo>
                  <a:pt x="11772" y="6138"/>
                </a:lnTo>
                <a:lnTo>
                  <a:pt x="11760" y="6028"/>
                </a:lnTo>
                <a:lnTo>
                  <a:pt x="11818" y="5904"/>
                </a:lnTo>
                <a:lnTo>
                  <a:pt x="11919" y="5848"/>
                </a:lnTo>
                <a:lnTo>
                  <a:pt x="11999" y="5938"/>
                </a:lnTo>
                <a:lnTo>
                  <a:pt x="12004" y="6013"/>
                </a:lnTo>
                <a:lnTo>
                  <a:pt x="11968" y="6047"/>
                </a:lnTo>
                <a:lnTo>
                  <a:pt x="11835" y="6234"/>
                </a:lnTo>
                <a:lnTo>
                  <a:pt x="11782" y="6337"/>
                </a:lnTo>
                <a:lnTo>
                  <a:pt x="11755" y="6432"/>
                </a:lnTo>
                <a:lnTo>
                  <a:pt x="11782" y="6578"/>
                </a:lnTo>
                <a:lnTo>
                  <a:pt x="11772" y="6728"/>
                </a:lnTo>
                <a:lnTo>
                  <a:pt x="11830" y="6776"/>
                </a:lnTo>
                <a:lnTo>
                  <a:pt x="11861" y="6859"/>
                </a:lnTo>
                <a:lnTo>
                  <a:pt x="11958" y="6825"/>
                </a:lnTo>
                <a:lnTo>
                  <a:pt x="12057" y="6769"/>
                </a:lnTo>
                <a:lnTo>
                  <a:pt x="12164" y="6756"/>
                </a:lnTo>
                <a:lnTo>
                  <a:pt x="12224" y="6831"/>
                </a:lnTo>
                <a:lnTo>
                  <a:pt x="12159" y="6913"/>
                </a:lnTo>
                <a:lnTo>
                  <a:pt x="12101" y="6922"/>
                </a:lnTo>
                <a:lnTo>
                  <a:pt x="12037" y="6894"/>
                </a:lnTo>
                <a:lnTo>
                  <a:pt x="11963" y="6913"/>
                </a:lnTo>
                <a:lnTo>
                  <a:pt x="11888" y="6956"/>
                </a:lnTo>
                <a:lnTo>
                  <a:pt x="11893" y="7038"/>
                </a:lnTo>
                <a:lnTo>
                  <a:pt x="11931" y="7085"/>
                </a:lnTo>
                <a:lnTo>
                  <a:pt x="11951" y="7065"/>
                </a:lnTo>
                <a:lnTo>
                  <a:pt x="11946" y="7147"/>
                </a:lnTo>
                <a:lnTo>
                  <a:pt x="11936" y="7257"/>
                </a:lnTo>
                <a:lnTo>
                  <a:pt x="11888" y="7257"/>
                </a:lnTo>
                <a:lnTo>
                  <a:pt x="11840" y="7153"/>
                </a:lnTo>
                <a:lnTo>
                  <a:pt x="11787" y="7203"/>
                </a:lnTo>
                <a:lnTo>
                  <a:pt x="11760" y="7291"/>
                </a:lnTo>
                <a:lnTo>
                  <a:pt x="11760" y="7394"/>
                </a:lnTo>
                <a:lnTo>
                  <a:pt x="11772" y="7506"/>
                </a:lnTo>
                <a:lnTo>
                  <a:pt x="11692" y="7546"/>
                </a:lnTo>
                <a:lnTo>
                  <a:pt x="11680" y="7600"/>
                </a:lnTo>
                <a:lnTo>
                  <a:pt x="11622" y="7600"/>
                </a:lnTo>
                <a:lnTo>
                  <a:pt x="11617" y="7566"/>
                </a:lnTo>
                <a:lnTo>
                  <a:pt x="11559" y="7546"/>
                </a:lnTo>
                <a:lnTo>
                  <a:pt x="11484" y="7587"/>
                </a:lnTo>
                <a:lnTo>
                  <a:pt x="11393" y="7650"/>
                </a:lnTo>
                <a:lnTo>
                  <a:pt x="11356" y="7684"/>
                </a:lnTo>
                <a:lnTo>
                  <a:pt x="11329" y="7643"/>
                </a:lnTo>
                <a:lnTo>
                  <a:pt x="11266" y="7594"/>
                </a:lnTo>
                <a:lnTo>
                  <a:pt x="11233" y="7628"/>
                </a:lnTo>
                <a:lnTo>
                  <a:pt x="11175" y="7656"/>
                </a:lnTo>
                <a:lnTo>
                  <a:pt x="11175" y="7609"/>
                </a:lnTo>
                <a:lnTo>
                  <a:pt x="11117" y="7581"/>
                </a:lnTo>
                <a:lnTo>
                  <a:pt x="11117" y="7531"/>
                </a:lnTo>
                <a:lnTo>
                  <a:pt x="11100" y="7471"/>
                </a:lnTo>
                <a:lnTo>
                  <a:pt x="11143" y="7375"/>
                </a:lnTo>
                <a:lnTo>
                  <a:pt x="11160" y="7388"/>
                </a:lnTo>
                <a:lnTo>
                  <a:pt x="11175" y="7340"/>
                </a:lnTo>
                <a:lnTo>
                  <a:pt x="11143" y="7319"/>
                </a:lnTo>
                <a:lnTo>
                  <a:pt x="11138" y="7278"/>
                </a:lnTo>
                <a:lnTo>
                  <a:pt x="11153" y="7231"/>
                </a:lnTo>
                <a:lnTo>
                  <a:pt x="11153" y="7162"/>
                </a:lnTo>
                <a:lnTo>
                  <a:pt x="11107" y="7203"/>
                </a:lnTo>
                <a:lnTo>
                  <a:pt x="11085" y="7244"/>
                </a:lnTo>
                <a:lnTo>
                  <a:pt x="11032" y="7250"/>
                </a:lnTo>
                <a:lnTo>
                  <a:pt x="11015" y="7291"/>
                </a:lnTo>
                <a:lnTo>
                  <a:pt x="11005" y="7325"/>
                </a:lnTo>
                <a:lnTo>
                  <a:pt x="11005" y="7463"/>
                </a:lnTo>
                <a:lnTo>
                  <a:pt x="11027" y="7540"/>
                </a:lnTo>
                <a:lnTo>
                  <a:pt x="11032" y="7615"/>
                </a:lnTo>
                <a:lnTo>
                  <a:pt x="11047" y="7662"/>
                </a:lnTo>
                <a:lnTo>
                  <a:pt x="11010" y="7725"/>
                </a:lnTo>
                <a:lnTo>
                  <a:pt x="11000" y="7697"/>
                </a:lnTo>
                <a:lnTo>
                  <a:pt x="10952" y="7703"/>
                </a:lnTo>
                <a:lnTo>
                  <a:pt x="10940" y="7731"/>
                </a:lnTo>
                <a:lnTo>
                  <a:pt x="10894" y="7725"/>
                </a:lnTo>
                <a:lnTo>
                  <a:pt x="10814" y="7781"/>
                </a:lnTo>
                <a:lnTo>
                  <a:pt x="10761" y="7959"/>
                </a:lnTo>
                <a:lnTo>
                  <a:pt x="10728" y="7993"/>
                </a:lnTo>
                <a:lnTo>
                  <a:pt x="10681" y="8012"/>
                </a:lnTo>
                <a:lnTo>
                  <a:pt x="10628" y="8040"/>
                </a:lnTo>
                <a:lnTo>
                  <a:pt x="10611" y="8137"/>
                </a:lnTo>
                <a:lnTo>
                  <a:pt x="10473" y="8227"/>
                </a:lnTo>
                <a:lnTo>
                  <a:pt x="10420" y="8178"/>
                </a:lnTo>
                <a:lnTo>
                  <a:pt x="10435" y="8309"/>
                </a:lnTo>
                <a:lnTo>
                  <a:pt x="10340" y="8281"/>
                </a:lnTo>
                <a:lnTo>
                  <a:pt x="10266" y="8309"/>
                </a:lnTo>
                <a:lnTo>
                  <a:pt x="10271" y="8390"/>
                </a:lnTo>
                <a:lnTo>
                  <a:pt x="10362" y="8433"/>
                </a:lnTo>
                <a:lnTo>
                  <a:pt x="10404" y="8487"/>
                </a:lnTo>
                <a:lnTo>
                  <a:pt x="10462" y="8605"/>
                </a:lnTo>
                <a:lnTo>
                  <a:pt x="10452" y="8818"/>
                </a:lnTo>
                <a:lnTo>
                  <a:pt x="10420" y="8880"/>
                </a:lnTo>
                <a:lnTo>
                  <a:pt x="10324" y="8880"/>
                </a:lnTo>
                <a:lnTo>
                  <a:pt x="10276" y="8887"/>
                </a:lnTo>
                <a:lnTo>
                  <a:pt x="10212" y="8865"/>
                </a:lnTo>
                <a:lnTo>
                  <a:pt x="10133" y="8865"/>
                </a:lnTo>
                <a:lnTo>
                  <a:pt x="10063" y="8846"/>
                </a:lnTo>
                <a:lnTo>
                  <a:pt x="9978" y="8921"/>
                </a:lnTo>
                <a:lnTo>
                  <a:pt x="10000" y="8962"/>
                </a:lnTo>
                <a:lnTo>
                  <a:pt x="9995" y="9037"/>
                </a:lnTo>
                <a:lnTo>
                  <a:pt x="9995" y="9071"/>
                </a:lnTo>
                <a:lnTo>
                  <a:pt x="10005" y="9106"/>
                </a:lnTo>
                <a:lnTo>
                  <a:pt x="10005" y="9146"/>
                </a:lnTo>
                <a:lnTo>
                  <a:pt x="9995" y="9209"/>
                </a:lnTo>
                <a:lnTo>
                  <a:pt x="9990" y="9249"/>
                </a:lnTo>
                <a:lnTo>
                  <a:pt x="9968" y="9284"/>
                </a:lnTo>
                <a:lnTo>
                  <a:pt x="9963" y="9346"/>
                </a:lnTo>
                <a:lnTo>
                  <a:pt x="9978" y="9380"/>
                </a:lnTo>
                <a:lnTo>
                  <a:pt x="10005" y="9387"/>
                </a:lnTo>
                <a:lnTo>
                  <a:pt x="10010" y="9449"/>
                </a:lnTo>
                <a:lnTo>
                  <a:pt x="10000" y="9524"/>
                </a:lnTo>
                <a:lnTo>
                  <a:pt x="10031" y="9511"/>
                </a:lnTo>
                <a:lnTo>
                  <a:pt x="10063" y="9524"/>
                </a:lnTo>
                <a:lnTo>
                  <a:pt x="10084" y="9499"/>
                </a:lnTo>
                <a:lnTo>
                  <a:pt x="10138" y="9511"/>
                </a:lnTo>
                <a:lnTo>
                  <a:pt x="10154" y="9567"/>
                </a:lnTo>
                <a:lnTo>
                  <a:pt x="10171" y="9593"/>
                </a:lnTo>
                <a:lnTo>
                  <a:pt x="10149" y="9593"/>
                </a:lnTo>
                <a:lnTo>
                  <a:pt x="10133" y="9649"/>
                </a:lnTo>
                <a:lnTo>
                  <a:pt x="10096" y="9746"/>
                </a:lnTo>
                <a:lnTo>
                  <a:pt x="10053" y="9780"/>
                </a:lnTo>
                <a:lnTo>
                  <a:pt x="9995" y="9821"/>
                </a:lnTo>
                <a:lnTo>
                  <a:pt x="9956" y="9883"/>
                </a:lnTo>
                <a:lnTo>
                  <a:pt x="9951" y="9930"/>
                </a:lnTo>
                <a:lnTo>
                  <a:pt x="9930" y="10005"/>
                </a:lnTo>
                <a:lnTo>
                  <a:pt x="9946" y="10117"/>
                </a:lnTo>
                <a:lnTo>
                  <a:pt x="9898" y="10186"/>
                </a:lnTo>
                <a:lnTo>
                  <a:pt x="9867" y="10205"/>
                </a:lnTo>
                <a:lnTo>
                  <a:pt x="9818" y="10261"/>
                </a:lnTo>
                <a:lnTo>
                  <a:pt x="9765" y="10267"/>
                </a:lnTo>
                <a:lnTo>
                  <a:pt x="9734" y="10302"/>
                </a:lnTo>
                <a:lnTo>
                  <a:pt x="9697" y="10392"/>
                </a:lnTo>
                <a:lnTo>
                  <a:pt x="9659" y="10418"/>
                </a:lnTo>
                <a:lnTo>
                  <a:pt x="9637" y="10474"/>
                </a:lnTo>
                <a:lnTo>
                  <a:pt x="9637" y="10514"/>
                </a:lnTo>
                <a:lnTo>
                  <a:pt x="9622" y="10564"/>
                </a:lnTo>
                <a:lnTo>
                  <a:pt x="9601" y="10577"/>
                </a:lnTo>
                <a:lnTo>
                  <a:pt x="9569" y="10632"/>
                </a:lnTo>
                <a:lnTo>
                  <a:pt x="9548" y="10686"/>
                </a:lnTo>
                <a:lnTo>
                  <a:pt x="9553" y="10714"/>
                </a:lnTo>
                <a:lnTo>
                  <a:pt x="9531" y="10755"/>
                </a:lnTo>
                <a:lnTo>
                  <a:pt x="9511" y="10776"/>
                </a:lnTo>
                <a:lnTo>
                  <a:pt x="9504" y="10811"/>
                </a:lnTo>
                <a:lnTo>
                  <a:pt x="9504" y="10845"/>
                </a:lnTo>
                <a:lnTo>
                  <a:pt x="9538" y="10879"/>
                </a:lnTo>
                <a:lnTo>
                  <a:pt x="9553" y="10920"/>
                </a:lnTo>
                <a:lnTo>
                  <a:pt x="9548" y="10961"/>
                </a:lnTo>
                <a:lnTo>
                  <a:pt x="9553" y="11002"/>
                </a:lnTo>
                <a:lnTo>
                  <a:pt x="9558" y="11079"/>
                </a:lnTo>
                <a:lnTo>
                  <a:pt x="9553" y="11154"/>
                </a:lnTo>
                <a:lnTo>
                  <a:pt x="9538" y="11195"/>
                </a:lnTo>
                <a:lnTo>
                  <a:pt x="9543" y="11236"/>
                </a:lnTo>
                <a:lnTo>
                  <a:pt x="9526" y="11277"/>
                </a:lnTo>
                <a:lnTo>
                  <a:pt x="9499" y="11333"/>
                </a:lnTo>
                <a:lnTo>
                  <a:pt x="9473" y="11345"/>
                </a:lnTo>
                <a:lnTo>
                  <a:pt x="9499" y="11373"/>
                </a:lnTo>
                <a:lnTo>
                  <a:pt x="9526" y="11436"/>
                </a:lnTo>
                <a:lnTo>
                  <a:pt x="9521" y="11470"/>
                </a:lnTo>
                <a:lnTo>
                  <a:pt x="9531" y="11532"/>
                </a:lnTo>
                <a:lnTo>
                  <a:pt x="9538" y="11545"/>
                </a:lnTo>
                <a:lnTo>
                  <a:pt x="9553" y="11560"/>
                </a:lnTo>
                <a:lnTo>
                  <a:pt x="9553" y="11573"/>
                </a:lnTo>
                <a:lnTo>
                  <a:pt x="9569" y="11595"/>
                </a:lnTo>
                <a:lnTo>
                  <a:pt x="9596" y="11601"/>
                </a:lnTo>
                <a:lnTo>
                  <a:pt x="9627" y="11635"/>
                </a:lnTo>
                <a:lnTo>
                  <a:pt x="9644" y="11648"/>
                </a:lnTo>
                <a:lnTo>
                  <a:pt x="9654" y="11663"/>
                </a:lnTo>
                <a:lnTo>
                  <a:pt x="9659" y="11698"/>
                </a:lnTo>
                <a:lnTo>
                  <a:pt x="9676" y="11711"/>
                </a:lnTo>
                <a:lnTo>
                  <a:pt x="9690" y="11717"/>
                </a:lnTo>
                <a:lnTo>
                  <a:pt x="9712" y="11745"/>
                </a:lnTo>
                <a:lnTo>
                  <a:pt x="9739" y="11792"/>
                </a:lnTo>
                <a:lnTo>
                  <a:pt x="9744" y="11848"/>
                </a:lnTo>
                <a:lnTo>
                  <a:pt x="9755" y="11876"/>
                </a:lnTo>
                <a:lnTo>
                  <a:pt x="9787" y="11917"/>
                </a:lnTo>
                <a:lnTo>
                  <a:pt x="9830" y="11945"/>
                </a:lnTo>
                <a:lnTo>
                  <a:pt x="9845" y="11951"/>
                </a:lnTo>
                <a:lnTo>
                  <a:pt x="9883" y="11998"/>
                </a:lnTo>
                <a:lnTo>
                  <a:pt x="9930" y="12041"/>
                </a:lnTo>
                <a:lnTo>
                  <a:pt x="9983" y="12095"/>
                </a:lnTo>
                <a:lnTo>
                  <a:pt x="10043" y="12129"/>
                </a:lnTo>
                <a:lnTo>
                  <a:pt x="10058" y="12129"/>
                </a:lnTo>
                <a:lnTo>
                  <a:pt x="10069" y="12129"/>
                </a:lnTo>
                <a:lnTo>
                  <a:pt x="10128" y="12101"/>
                </a:lnTo>
                <a:lnTo>
                  <a:pt x="10169" y="12082"/>
                </a:lnTo>
                <a:lnTo>
                  <a:pt x="10239" y="12067"/>
                </a:lnTo>
                <a:lnTo>
                  <a:pt x="10276" y="12067"/>
                </a:lnTo>
                <a:lnTo>
                  <a:pt x="10319" y="12082"/>
                </a:lnTo>
                <a:lnTo>
                  <a:pt x="10345" y="12082"/>
                </a:lnTo>
                <a:lnTo>
                  <a:pt x="10399" y="12101"/>
                </a:lnTo>
                <a:lnTo>
                  <a:pt x="10452" y="12082"/>
                </a:lnTo>
                <a:lnTo>
                  <a:pt x="10483" y="12054"/>
                </a:lnTo>
                <a:lnTo>
                  <a:pt x="10575" y="12013"/>
                </a:lnTo>
                <a:lnTo>
                  <a:pt x="10621" y="11998"/>
                </a:lnTo>
                <a:lnTo>
                  <a:pt x="10670" y="11992"/>
                </a:lnTo>
                <a:lnTo>
                  <a:pt x="10723" y="11992"/>
                </a:lnTo>
                <a:lnTo>
                  <a:pt x="10766" y="11992"/>
                </a:lnTo>
                <a:lnTo>
                  <a:pt x="10807" y="12041"/>
                </a:lnTo>
                <a:lnTo>
                  <a:pt x="10829" y="12095"/>
                </a:lnTo>
                <a:lnTo>
                  <a:pt x="10861" y="12144"/>
                </a:lnTo>
                <a:lnTo>
                  <a:pt x="10909" y="12144"/>
                </a:lnTo>
                <a:lnTo>
                  <a:pt x="10930" y="12129"/>
                </a:lnTo>
                <a:lnTo>
                  <a:pt x="10952" y="12136"/>
                </a:lnTo>
                <a:lnTo>
                  <a:pt x="11010" y="12110"/>
                </a:lnTo>
                <a:lnTo>
                  <a:pt x="11010" y="12129"/>
                </a:lnTo>
                <a:lnTo>
                  <a:pt x="11027" y="12144"/>
                </a:lnTo>
                <a:lnTo>
                  <a:pt x="11037" y="12179"/>
                </a:lnTo>
                <a:lnTo>
                  <a:pt x="11063" y="12192"/>
                </a:lnTo>
                <a:lnTo>
                  <a:pt x="11085" y="12239"/>
                </a:lnTo>
                <a:lnTo>
                  <a:pt x="11073" y="12301"/>
                </a:lnTo>
                <a:lnTo>
                  <a:pt x="11053" y="12385"/>
                </a:lnTo>
                <a:lnTo>
                  <a:pt x="11063" y="12398"/>
                </a:lnTo>
                <a:lnTo>
                  <a:pt x="11053" y="12454"/>
                </a:lnTo>
                <a:lnTo>
                  <a:pt x="11037" y="12507"/>
                </a:lnTo>
                <a:lnTo>
                  <a:pt x="11027" y="12529"/>
                </a:lnTo>
                <a:lnTo>
                  <a:pt x="11027" y="12557"/>
                </a:lnTo>
                <a:lnTo>
                  <a:pt x="11063" y="12632"/>
                </a:lnTo>
                <a:lnTo>
                  <a:pt x="11100" y="12694"/>
                </a:lnTo>
                <a:lnTo>
                  <a:pt x="11160" y="12769"/>
                </a:lnTo>
                <a:lnTo>
                  <a:pt x="11206" y="12851"/>
                </a:lnTo>
                <a:lnTo>
                  <a:pt x="11223" y="12907"/>
                </a:lnTo>
                <a:lnTo>
                  <a:pt x="11233" y="12926"/>
                </a:lnTo>
                <a:lnTo>
                  <a:pt x="11228" y="12941"/>
                </a:lnTo>
                <a:lnTo>
                  <a:pt x="11255" y="12988"/>
                </a:lnTo>
                <a:lnTo>
                  <a:pt x="11266" y="13038"/>
                </a:lnTo>
                <a:lnTo>
                  <a:pt x="11281" y="13113"/>
                </a:lnTo>
                <a:lnTo>
                  <a:pt x="11266" y="13141"/>
                </a:lnTo>
                <a:lnTo>
                  <a:pt x="11260" y="13154"/>
                </a:lnTo>
                <a:lnTo>
                  <a:pt x="11276" y="13201"/>
                </a:lnTo>
                <a:lnTo>
                  <a:pt x="11293" y="13250"/>
                </a:lnTo>
                <a:lnTo>
                  <a:pt x="11308" y="13278"/>
                </a:lnTo>
                <a:lnTo>
                  <a:pt x="11313" y="13319"/>
                </a:lnTo>
                <a:lnTo>
                  <a:pt x="11308" y="13373"/>
                </a:lnTo>
                <a:lnTo>
                  <a:pt x="11286" y="13407"/>
                </a:lnTo>
                <a:lnTo>
                  <a:pt x="11255" y="13457"/>
                </a:lnTo>
                <a:lnTo>
                  <a:pt x="11240" y="13491"/>
                </a:lnTo>
                <a:lnTo>
                  <a:pt x="11218" y="13560"/>
                </a:lnTo>
                <a:lnTo>
                  <a:pt x="11213" y="13594"/>
                </a:lnTo>
                <a:lnTo>
                  <a:pt x="11191" y="13663"/>
                </a:lnTo>
                <a:lnTo>
                  <a:pt x="11180" y="13731"/>
                </a:lnTo>
                <a:lnTo>
                  <a:pt x="11186" y="13779"/>
                </a:lnTo>
                <a:lnTo>
                  <a:pt x="11191" y="13841"/>
                </a:lnTo>
                <a:lnTo>
                  <a:pt x="11240" y="13916"/>
                </a:lnTo>
                <a:lnTo>
                  <a:pt x="11250" y="13965"/>
                </a:lnTo>
                <a:lnTo>
                  <a:pt x="11281" y="14060"/>
                </a:lnTo>
                <a:lnTo>
                  <a:pt x="11313" y="14129"/>
                </a:lnTo>
                <a:lnTo>
                  <a:pt x="11334" y="14163"/>
                </a:lnTo>
                <a:lnTo>
                  <a:pt x="11339" y="14206"/>
                </a:lnTo>
                <a:lnTo>
                  <a:pt x="11339" y="14300"/>
                </a:lnTo>
                <a:lnTo>
                  <a:pt x="11361" y="14425"/>
                </a:lnTo>
                <a:lnTo>
                  <a:pt x="11378" y="14487"/>
                </a:lnTo>
                <a:lnTo>
                  <a:pt x="11388" y="14569"/>
                </a:lnTo>
                <a:lnTo>
                  <a:pt x="11409" y="14631"/>
                </a:lnTo>
                <a:lnTo>
                  <a:pt x="11452" y="14693"/>
                </a:lnTo>
                <a:lnTo>
                  <a:pt x="11494" y="14803"/>
                </a:lnTo>
                <a:lnTo>
                  <a:pt x="11526" y="14878"/>
                </a:lnTo>
                <a:lnTo>
                  <a:pt x="11564" y="14962"/>
                </a:lnTo>
                <a:lnTo>
                  <a:pt x="11564" y="15031"/>
                </a:lnTo>
                <a:lnTo>
                  <a:pt x="11542" y="15044"/>
                </a:lnTo>
                <a:lnTo>
                  <a:pt x="11564" y="15106"/>
                </a:lnTo>
                <a:lnTo>
                  <a:pt x="11564" y="15160"/>
                </a:lnTo>
                <a:lnTo>
                  <a:pt x="11569" y="15187"/>
                </a:lnTo>
                <a:lnTo>
                  <a:pt x="11574" y="15175"/>
                </a:lnTo>
                <a:lnTo>
                  <a:pt x="11600" y="15215"/>
                </a:lnTo>
                <a:lnTo>
                  <a:pt x="11622" y="15215"/>
                </a:lnTo>
                <a:lnTo>
                  <a:pt x="11649" y="15250"/>
                </a:lnTo>
                <a:lnTo>
                  <a:pt x="11675" y="15250"/>
                </a:lnTo>
                <a:lnTo>
                  <a:pt x="11712" y="15215"/>
                </a:lnTo>
                <a:lnTo>
                  <a:pt x="11760" y="15202"/>
                </a:lnTo>
                <a:lnTo>
                  <a:pt x="11818" y="15168"/>
                </a:lnTo>
                <a:lnTo>
                  <a:pt x="11845" y="15175"/>
                </a:lnTo>
                <a:lnTo>
                  <a:pt x="11883" y="15160"/>
                </a:lnTo>
                <a:lnTo>
                  <a:pt x="11946" y="15181"/>
                </a:lnTo>
                <a:lnTo>
                  <a:pt x="11973" y="15160"/>
                </a:lnTo>
                <a:lnTo>
                  <a:pt x="12011" y="15175"/>
                </a:lnTo>
                <a:lnTo>
                  <a:pt x="12016" y="15147"/>
                </a:lnTo>
                <a:lnTo>
                  <a:pt x="12047" y="15140"/>
                </a:lnTo>
                <a:lnTo>
                  <a:pt x="12106" y="15106"/>
                </a:lnTo>
                <a:lnTo>
                  <a:pt x="12149" y="15065"/>
                </a:lnTo>
                <a:lnTo>
                  <a:pt x="12190" y="15009"/>
                </a:lnTo>
                <a:lnTo>
                  <a:pt x="12255" y="14919"/>
                </a:lnTo>
                <a:lnTo>
                  <a:pt x="12287" y="14859"/>
                </a:lnTo>
                <a:lnTo>
                  <a:pt x="12303" y="14816"/>
                </a:lnTo>
                <a:lnTo>
                  <a:pt x="12330" y="14775"/>
                </a:lnTo>
                <a:lnTo>
                  <a:pt x="12340" y="14762"/>
                </a:lnTo>
                <a:lnTo>
                  <a:pt x="12377" y="14721"/>
                </a:lnTo>
                <a:lnTo>
                  <a:pt x="12393" y="14678"/>
                </a:lnTo>
                <a:lnTo>
                  <a:pt x="12398" y="14610"/>
                </a:lnTo>
                <a:lnTo>
                  <a:pt x="12415" y="14550"/>
                </a:lnTo>
                <a:lnTo>
                  <a:pt x="12420" y="14507"/>
                </a:lnTo>
                <a:lnTo>
                  <a:pt x="12403" y="14500"/>
                </a:lnTo>
                <a:lnTo>
                  <a:pt x="12398" y="14466"/>
                </a:lnTo>
                <a:lnTo>
                  <a:pt x="12425" y="14438"/>
                </a:lnTo>
                <a:lnTo>
                  <a:pt x="12495" y="14391"/>
                </a:lnTo>
                <a:lnTo>
                  <a:pt x="12543" y="14363"/>
                </a:lnTo>
                <a:lnTo>
                  <a:pt x="12569" y="14335"/>
                </a:lnTo>
                <a:lnTo>
                  <a:pt x="12579" y="14300"/>
                </a:lnTo>
                <a:lnTo>
                  <a:pt x="12563" y="14288"/>
                </a:lnTo>
                <a:lnTo>
                  <a:pt x="12574" y="14247"/>
                </a:lnTo>
                <a:lnTo>
                  <a:pt x="12574" y="14163"/>
                </a:lnTo>
                <a:lnTo>
                  <a:pt x="12563" y="14172"/>
                </a:lnTo>
                <a:lnTo>
                  <a:pt x="12563" y="14144"/>
                </a:lnTo>
                <a:lnTo>
                  <a:pt x="12553" y="14094"/>
                </a:lnTo>
                <a:lnTo>
                  <a:pt x="12526" y="14034"/>
                </a:lnTo>
                <a:lnTo>
                  <a:pt x="12531" y="13978"/>
                </a:lnTo>
                <a:lnTo>
                  <a:pt x="12558" y="13957"/>
                </a:lnTo>
                <a:lnTo>
                  <a:pt x="12601" y="13903"/>
                </a:lnTo>
                <a:lnTo>
                  <a:pt x="12623" y="13888"/>
                </a:lnTo>
                <a:lnTo>
                  <a:pt x="12686" y="13807"/>
                </a:lnTo>
                <a:lnTo>
                  <a:pt x="12756" y="13772"/>
                </a:lnTo>
                <a:lnTo>
                  <a:pt x="12809" y="13744"/>
                </a:lnTo>
                <a:lnTo>
                  <a:pt x="12845" y="13697"/>
                </a:lnTo>
                <a:lnTo>
                  <a:pt x="12867" y="13641"/>
                </a:lnTo>
                <a:lnTo>
                  <a:pt x="12882" y="13588"/>
                </a:lnTo>
                <a:lnTo>
                  <a:pt x="12872" y="13545"/>
                </a:lnTo>
                <a:lnTo>
                  <a:pt x="12872" y="13422"/>
                </a:lnTo>
                <a:lnTo>
                  <a:pt x="12867" y="13353"/>
                </a:lnTo>
                <a:lnTo>
                  <a:pt x="12867" y="13278"/>
                </a:lnTo>
                <a:lnTo>
                  <a:pt x="12855" y="13244"/>
                </a:lnTo>
                <a:lnTo>
                  <a:pt x="12835" y="13229"/>
                </a:lnTo>
                <a:lnTo>
                  <a:pt x="12809" y="13154"/>
                </a:lnTo>
                <a:lnTo>
                  <a:pt x="12787" y="13106"/>
                </a:lnTo>
                <a:lnTo>
                  <a:pt x="12792" y="13072"/>
                </a:lnTo>
                <a:lnTo>
                  <a:pt x="12787" y="13051"/>
                </a:lnTo>
                <a:lnTo>
                  <a:pt x="12802" y="13003"/>
                </a:lnTo>
                <a:lnTo>
                  <a:pt x="12802" y="12982"/>
                </a:lnTo>
                <a:lnTo>
                  <a:pt x="12766" y="12954"/>
                </a:lnTo>
                <a:lnTo>
                  <a:pt x="12761" y="12913"/>
                </a:lnTo>
                <a:lnTo>
                  <a:pt x="12787" y="12823"/>
                </a:lnTo>
                <a:lnTo>
                  <a:pt x="12809" y="12797"/>
                </a:lnTo>
                <a:lnTo>
                  <a:pt x="12819" y="12748"/>
                </a:lnTo>
                <a:lnTo>
                  <a:pt x="12840" y="12720"/>
                </a:lnTo>
                <a:lnTo>
                  <a:pt x="12850" y="12666"/>
                </a:lnTo>
                <a:lnTo>
                  <a:pt x="12872" y="12660"/>
                </a:lnTo>
                <a:lnTo>
                  <a:pt x="12889" y="12625"/>
                </a:lnTo>
                <a:lnTo>
                  <a:pt x="12930" y="12597"/>
                </a:lnTo>
                <a:lnTo>
                  <a:pt x="12942" y="12576"/>
                </a:lnTo>
                <a:lnTo>
                  <a:pt x="12957" y="12535"/>
                </a:lnTo>
                <a:lnTo>
                  <a:pt x="13022" y="12445"/>
                </a:lnTo>
                <a:lnTo>
                  <a:pt x="13075" y="12391"/>
                </a:lnTo>
                <a:lnTo>
                  <a:pt x="13159" y="12316"/>
                </a:lnTo>
                <a:lnTo>
                  <a:pt x="13218" y="12254"/>
                </a:lnTo>
                <a:lnTo>
                  <a:pt x="13287" y="12151"/>
                </a:lnTo>
                <a:lnTo>
                  <a:pt x="13334" y="12067"/>
                </a:lnTo>
                <a:lnTo>
                  <a:pt x="13382" y="11958"/>
                </a:lnTo>
                <a:lnTo>
                  <a:pt x="13420" y="11861"/>
                </a:lnTo>
                <a:lnTo>
                  <a:pt x="13447" y="11779"/>
                </a:lnTo>
                <a:lnTo>
                  <a:pt x="13462" y="11698"/>
                </a:lnTo>
                <a:lnTo>
                  <a:pt x="13474" y="11670"/>
                </a:lnTo>
                <a:lnTo>
                  <a:pt x="13474" y="11629"/>
                </a:lnTo>
                <a:lnTo>
                  <a:pt x="13479" y="11586"/>
                </a:lnTo>
                <a:lnTo>
                  <a:pt x="13479" y="11567"/>
                </a:lnTo>
                <a:lnTo>
                  <a:pt x="13457" y="11567"/>
                </a:lnTo>
                <a:lnTo>
                  <a:pt x="13430" y="11595"/>
                </a:lnTo>
                <a:lnTo>
                  <a:pt x="13399" y="11601"/>
                </a:lnTo>
                <a:lnTo>
                  <a:pt x="13372" y="11614"/>
                </a:lnTo>
                <a:lnTo>
                  <a:pt x="13351" y="11614"/>
                </a:lnTo>
                <a:lnTo>
                  <a:pt x="13319" y="11614"/>
                </a:lnTo>
                <a:lnTo>
                  <a:pt x="13297" y="11629"/>
                </a:lnTo>
                <a:lnTo>
                  <a:pt x="13271" y="11635"/>
                </a:lnTo>
                <a:lnTo>
                  <a:pt x="13218" y="11655"/>
                </a:lnTo>
                <a:lnTo>
                  <a:pt x="13154" y="11663"/>
                </a:lnTo>
                <a:lnTo>
                  <a:pt x="13101" y="11683"/>
                </a:lnTo>
                <a:lnTo>
                  <a:pt x="13075" y="11683"/>
                </a:lnTo>
                <a:lnTo>
                  <a:pt x="13048" y="11648"/>
                </a:lnTo>
                <a:lnTo>
                  <a:pt x="13036" y="11614"/>
                </a:lnTo>
                <a:lnTo>
                  <a:pt x="13015" y="11601"/>
                </a:lnTo>
                <a:lnTo>
                  <a:pt x="12988" y="11580"/>
                </a:lnTo>
                <a:lnTo>
                  <a:pt x="13022" y="11560"/>
                </a:lnTo>
                <a:lnTo>
                  <a:pt x="13022" y="11526"/>
                </a:lnTo>
                <a:lnTo>
                  <a:pt x="13005" y="11504"/>
                </a:lnTo>
                <a:lnTo>
                  <a:pt x="12978" y="11483"/>
                </a:lnTo>
                <a:lnTo>
                  <a:pt x="12962" y="11457"/>
                </a:lnTo>
                <a:lnTo>
                  <a:pt x="12930" y="11414"/>
                </a:lnTo>
                <a:lnTo>
                  <a:pt x="12898" y="11373"/>
                </a:lnTo>
                <a:lnTo>
                  <a:pt x="12819" y="11298"/>
                </a:lnTo>
                <a:lnTo>
                  <a:pt x="12787" y="11257"/>
                </a:lnTo>
                <a:lnTo>
                  <a:pt x="12771" y="11189"/>
                </a:lnTo>
                <a:lnTo>
                  <a:pt x="12739" y="11099"/>
                </a:lnTo>
                <a:lnTo>
                  <a:pt x="12707" y="11071"/>
                </a:lnTo>
                <a:lnTo>
                  <a:pt x="12686" y="11051"/>
                </a:lnTo>
                <a:lnTo>
                  <a:pt x="12664" y="10955"/>
                </a:lnTo>
                <a:lnTo>
                  <a:pt x="12654" y="10873"/>
                </a:lnTo>
                <a:lnTo>
                  <a:pt x="12664" y="10858"/>
                </a:lnTo>
                <a:lnTo>
                  <a:pt x="12643" y="10776"/>
                </a:lnTo>
                <a:lnTo>
                  <a:pt x="12633" y="10761"/>
                </a:lnTo>
                <a:lnTo>
                  <a:pt x="12563" y="10686"/>
                </a:lnTo>
                <a:lnTo>
                  <a:pt x="12563" y="10632"/>
                </a:lnTo>
                <a:lnTo>
                  <a:pt x="12574" y="10617"/>
                </a:lnTo>
                <a:lnTo>
                  <a:pt x="12521" y="10529"/>
                </a:lnTo>
                <a:lnTo>
                  <a:pt x="12500" y="10480"/>
                </a:lnTo>
                <a:lnTo>
                  <a:pt x="12478" y="10433"/>
                </a:lnTo>
                <a:lnTo>
                  <a:pt x="12436" y="10302"/>
                </a:lnTo>
                <a:lnTo>
                  <a:pt x="12398" y="10220"/>
                </a:lnTo>
                <a:lnTo>
                  <a:pt x="12372" y="10130"/>
                </a:lnTo>
                <a:lnTo>
                  <a:pt x="12377" y="10124"/>
                </a:lnTo>
                <a:lnTo>
                  <a:pt x="12420" y="10246"/>
                </a:lnTo>
                <a:lnTo>
                  <a:pt x="12446" y="10289"/>
                </a:lnTo>
                <a:lnTo>
                  <a:pt x="12468" y="10315"/>
                </a:lnTo>
                <a:lnTo>
                  <a:pt x="12483" y="10302"/>
                </a:lnTo>
                <a:lnTo>
                  <a:pt x="12500" y="10261"/>
                </a:lnTo>
                <a:lnTo>
                  <a:pt x="12510" y="10199"/>
                </a:lnTo>
                <a:lnTo>
                  <a:pt x="12526" y="10164"/>
                </a:lnTo>
                <a:lnTo>
                  <a:pt x="12526" y="10177"/>
                </a:lnTo>
                <a:lnTo>
                  <a:pt x="12521" y="10212"/>
                </a:lnTo>
                <a:lnTo>
                  <a:pt x="12521" y="10239"/>
                </a:lnTo>
                <a:lnTo>
                  <a:pt x="12510" y="10289"/>
                </a:lnTo>
                <a:lnTo>
                  <a:pt x="12536" y="10289"/>
                </a:lnTo>
                <a:lnTo>
                  <a:pt x="12569" y="10343"/>
                </a:lnTo>
                <a:lnTo>
                  <a:pt x="12606" y="10411"/>
                </a:lnTo>
                <a:lnTo>
                  <a:pt x="12628" y="10474"/>
                </a:lnTo>
                <a:lnTo>
                  <a:pt x="12643" y="10495"/>
                </a:lnTo>
                <a:lnTo>
                  <a:pt x="12659" y="10536"/>
                </a:lnTo>
                <a:lnTo>
                  <a:pt x="12654" y="10555"/>
                </a:lnTo>
                <a:lnTo>
                  <a:pt x="12676" y="10605"/>
                </a:lnTo>
                <a:lnTo>
                  <a:pt x="12707" y="10617"/>
                </a:lnTo>
                <a:lnTo>
                  <a:pt x="12734" y="10652"/>
                </a:lnTo>
                <a:lnTo>
                  <a:pt x="12766" y="10742"/>
                </a:lnTo>
                <a:lnTo>
                  <a:pt x="12766" y="10789"/>
                </a:lnTo>
                <a:lnTo>
                  <a:pt x="12771" y="10845"/>
                </a:lnTo>
                <a:lnTo>
                  <a:pt x="12809" y="10920"/>
                </a:lnTo>
                <a:lnTo>
                  <a:pt x="12835" y="10933"/>
                </a:lnTo>
                <a:lnTo>
                  <a:pt x="12877" y="10989"/>
                </a:lnTo>
                <a:lnTo>
                  <a:pt x="12894" y="11051"/>
                </a:lnTo>
                <a:lnTo>
                  <a:pt x="12925" y="11120"/>
                </a:lnTo>
                <a:lnTo>
                  <a:pt x="12957" y="11148"/>
                </a:lnTo>
                <a:lnTo>
                  <a:pt x="12962" y="11182"/>
                </a:lnTo>
                <a:lnTo>
                  <a:pt x="12978" y="11202"/>
                </a:lnTo>
                <a:lnTo>
                  <a:pt x="12983" y="11236"/>
                </a:lnTo>
                <a:lnTo>
                  <a:pt x="12983" y="11270"/>
                </a:lnTo>
                <a:lnTo>
                  <a:pt x="12978" y="11285"/>
                </a:lnTo>
                <a:lnTo>
                  <a:pt x="12983" y="11320"/>
                </a:lnTo>
                <a:lnTo>
                  <a:pt x="12973" y="11326"/>
                </a:lnTo>
                <a:lnTo>
                  <a:pt x="12988" y="11361"/>
                </a:lnTo>
                <a:lnTo>
                  <a:pt x="13000" y="11414"/>
                </a:lnTo>
                <a:lnTo>
                  <a:pt x="13010" y="11436"/>
                </a:lnTo>
                <a:lnTo>
                  <a:pt x="13010" y="11476"/>
                </a:lnTo>
                <a:lnTo>
                  <a:pt x="13026" y="11526"/>
                </a:lnTo>
                <a:lnTo>
                  <a:pt x="13068" y="11532"/>
                </a:lnTo>
                <a:lnTo>
                  <a:pt x="13090" y="11517"/>
                </a:lnTo>
                <a:lnTo>
                  <a:pt x="13116" y="11517"/>
                </a:lnTo>
                <a:lnTo>
                  <a:pt x="13128" y="11498"/>
                </a:lnTo>
                <a:lnTo>
                  <a:pt x="13143" y="11492"/>
                </a:lnTo>
                <a:lnTo>
                  <a:pt x="13154" y="11470"/>
                </a:lnTo>
                <a:lnTo>
                  <a:pt x="13169" y="11464"/>
                </a:lnTo>
                <a:lnTo>
                  <a:pt x="13218" y="11457"/>
                </a:lnTo>
                <a:lnTo>
                  <a:pt x="13254" y="11442"/>
                </a:lnTo>
                <a:lnTo>
                  <a:pt x="13287" y="11408"/>
                </a:lnTo>
                <a:lnTo>
                  <a:pt x="13302" y="11414"/>
                </a:lnTo>
                <a:lnTo>
                  <a:pt x="13329" y="11408"/>
                </a:lnTo>
                <a:lnTo>
                  <a:pt x="13382" y="11354"/>
                </a:lnTo>
                <a:lnTo>
                  <a:pt x="13479" y="11320"/>
                </a:lnTo>
                <a:lnTo>
                  <a:pt x="13537" y="11285"/>
                </a:lnTo>
                <a:lnTo>
                  <a:pt x="13537" y="11257"/>
                </a:lnTo>
                <a:lnTo>
                  <a:pt x="13547" y="11223"/>
                </a:lnTo>
                <a:lnTo>
                  <a:pt x="13590" y="11202"/>
                </a:lnTo>
                <a:lnTo>
                  <a:pt x="13617" y="11195"/>
                </a:lnTo>
                <a:lnTo>
                  <a:pt x="13653" y="11167"/>
                </a:lnTo>
                <a:lnTo>
                  <a:pt x="13686" y="11174"/>
                </a:lnTo>
                <a:lnTo>
                  <a:pt x="13713" y="11154"/>
                </a:lnTo>
                <a:lnTo>
                  <a:pt x="13713" y="11120"/>
                </a:lnTo>
                <a:lnTo>
                  <a:pt x="13733" y="11099"/>
                </a:lnTo>
                <a:lnTo>
                  <a:pt x="13771" y="11099"/>
                </a:lnTo>
                <a:lnTo>
                  <a:pt x="13786" y="11086"/>
                </a:lnTo>
                <a:lnTo>
                  <a:pt x="13793" y="11045"/>
                </a:lnTo>
                <a:lnTo>
                  <a:pt x="13829" y="11017"/>
                </a:lnTo>
                <a:lnTo>
                  <a:pt x="13856" y="11017"/>
                </a:lnTo>
                <a:lnTo>
                  <a:pt x="13861" y="11010"/>
                </a:lnTo>
                <a:lnTo>
                  <a:pt x="13856" y="10955"/>
                </a:lnTo>
                <a:lnTo>
                  <a:pt x="13866" y="10914"/>
                </a:lnTo>
                <a:lnTo>
                  <a:pt x="13878" y="10892"/>
                </a:lnTo>
                <a:lnTo>
                  <a:pt x="13904" y="10899"/>
                </a:lnTo>
                <a:lnTo>
                  <a:pt x="13926" y="10845"/>
                </a:lnTo>
                <a:lnTo>
                  <a:pt x="13952" y="10817"/>
                </a:lnTo>
                <a:lnTo>
                  <a:pt x="13962" y="10796"/>
                </a:lnTo>
                <a:lnTo>
                  <a:pt x="13984" y="10748"/>
                </a:lnTo>
                <a:lnTo>
                  <a:pt x="13984" y="10727"/>
                </a:lnTo>
                <a:lnTo>
                  <a:pt x="13962" y="10721"/>
                </a:lnTo>
                <a:lnTo>
                  <a:pt x="13946" y="10693"/>
                </a:lnTo>
                <a:lnTo>
                  <a:pt x="13919" y="10645"/>
                </a:lnTo>
                <a:lnTo>
                  <a:pt x="13887" y="10632"/>
                </a:lnTo>
                <a:lnTo>
                  <a:pt x="13846" y="10617"/>
                </a:lnTo>
                <a:lnTo>
                  <a:pt x="13813" y="10590"/>
                </a:lnTo>
                <a:lnTo>
                  <a:pt x="13786" y="10536"/>
                </a:lnTo>
                <a:lnTo>
                  <a:pt x="13781" y="10467"/>
                </a:lnTo>
                <a:lnTo>
                  <a:pt x="13786" y="10452"/>
                </a:lnTo>
                <a:lnTo>
                  <a:pt x="13793" y="10418"/>
                </a:lnTo>
                <a:lnTo>
                  <a:pt x="13786" y="10411"/>
                </a:lnTo>
                <a:lnTo>
                  <a:pt x="13771" y="10439"/>
                </a:lnTo>
                <a:lnTo>
                  <a:pt x="13733" y="10486"/>
                </a:lnTo>
                <a:lnTo>
                  <a:pt x="13691" y="10542"/>
                </a:lnTo>
                <a:lnTo>
                  <a:pt x="13648" y="10598"/>
                </a:lnTo>
                <a:lnTo>
                  <a:pt x="13612" y="10598"/>
                </a:lnTo>
                <a:lnTo>
                  <a:pt x="13563" y="10598"/>
                </a:lnTo>
                <a:lnTo>
                  <a:pt x="13515" y="10611"/>
                </a:lnTo>
                <a:lnTo>
                  <a:pt x="13515" y="10590"/>
                </a:lnTo>
                <a:lnTo>
                  <a:pt x="13505" y="10598"/>
                </a:lnTo>
                <a:lnTo>
                  <a:pt x="13494" y="10564"/>
                </a:lnTo>
                <a:lnTo>
                  <a:pt x="13505" y="10514"/>
                </a:lnTo>
                <a:lnTo>
                  <a:pt x="13505" y="10467"/>
                </a:lnTo>
                <a:lnTo>
                  <a:pt x="13489" y="10439"/>
                </a:lnTo>
                <a:lnTo>
                  <a:pt x="13474" y="10446"/>
                </a:lnTo>
                <a:lnTo>
                  <a:pt x="13457" y="10486"/>
                </a:lnTo>
                <a:lnTo>
                  <a:pt x="13462" y="10549"/>
                </a:lnTo>
                <a:lnTo>
                  <a:pt x="13452" y="10529"/>
                </a:lnTo>
                <a:lnTo>
                  <a:pt x="13447" y="10501"/>
                </a:lnTo>
                <a:lnTo>
                  <a:pt x="13430" y="10480"/>
                </a:lnTo>
                <a:lnTo>
                  <a:pt x="13425" y="10452"/>
                </a:lnTo>
                <a:lnTo>
                  <a:pt x="13430" y="10426"/>
                </a:lnTo>
                <a:lnTo>
                  <a:pt x="13425" y="10392"/>
                </a:lnTo>
                <a:lnTo>
                  <a:pt x="13387" y="10358"/>
                </a:lnTo>
                <a:lnTo>
                  <a:pt x="13377" y="10330"/>
                </a:lnTo>
                <a:lnTo>
                  <a:pt x="13351" y="10308"/>
                </a:lnTo>
                <a:lnTo>
                  <a:pt x="13329" y="10233"/>
                </a:lnTo>
                <a:lnTo>
                  <a:pt x="13307" y="10171"/>
                </a:lnTo>
                <a:lnTo>
                  <a:pt x="13314" y="10151"/>
                </a:lnTo>
                <a:lnTo>
                  <a:pt x="13302" y="10108"/>
                </a:lnTo>
                <a:lnTo>
                  <a:pt x="13341" y="10117"/>
                </a:lnTo>
                <a:lnTo>
                  <a:pt x="13361" y="10083"/>
                </a:lnTo>
                <a:lnTo>
                  <a:pt x="13399" y="10108"/>
                </a:lnTo>
                <a:lnTo>
                  <a:pt x="13430" y="10096"/>
                </a:lnTo>
                <a:lnTo>
                  <a:pt x="13479" y="10220"/>
                </a:lnTo>
                <a:lnTo>
                  <a:pt x="13515" y="10302"/>
                </a:lnTo>
                <a:lnTo>
                  <a:pt x="13573" y="10330"/>
                </a:lnTo>
                <a:lnTo>
                  <a:pt x="13633" y="10392"/>
                </a:lnTo>
                <a:lnTo>
                  <a:pt x="13701" y="10418"/>
                </a:lnTo>
                <a:lnTo>
                  <a:pt x="13760" y="10377"/>
                </a:lnTo>
                <a:lnTo>
                  <a:pt x="13803" y="10364"/>
                </a:lnTo>
                <a:lnTo>
                  <a:pt x="13829" y="10377"/>
                </a:lnTo>
                <a:lnTo>
                  <a:pt x="13856" y="10480"/>
                </a:lnTo>
                <a:lnTo>
                  <a:pt x="13919" y="10495"/>
                </a:lnTo>
                <a:lnTo>
                  <a:pt x="13984" y="10514"/>
                </a:lnTo>
                <a:lnTo>
                  <a:pt x="14095" y="10542"/>
                </a:lnTo>
                <a:lnTo>
                  <a:pt x="14175" y="10529"/>
                </a:lnTo>
                <a:lnTo>
                  <a:pt x="14271" y="10529"/>
                </a:lnTo>
                <a:lnTo>
                  <a:pt x="14378" y="10514"/>
                </a:lnTo>
                <a:lnTo>
                  <a:pt x="14419" y="10577"/>
                </a:lnTo>
                <a:lnTo>
                  <a:pt x="14436" y="10639"/>
                </a:lnTo>
                <a:lnTo>
                  <a:pt x="14478" y="10658"/>
                </a:lnTo>
                <a:lnTo>
                  <a:pt x="14547" y="10727"/>
                </a:lnTo>
                <a:lnTo>
                  <a:pt x="14564" y="10761"/>
                </a:lnTo>
                <a:lnTo>
                  <a:pt x="14537" y="10789"/>
                </a:lnTo>
                <a:lnTo>
                  <a:pt x="14611" y="10886"/>
                </a:lnTo>
                <a:lnTo>
                  <a:pt x="14654" y="10892"/>
                </a:lnTo>
                <a:lnTo>
                  <a:pt x="14739" y="10845"/>
                </a:lnTo>
                <a:lnTo>
                  <a:pt x="14750" y="10920"/>
                </a:lnTo>
                <a:lnTo>
                  <a:pt x="14750" y="11017"/>
                </a:lnTo>
                <a:lnTo>
                  <a:pt x="14765" y="11120"/>
                </a:lnTo>
                <a:lnTo>
                  <a:pt x="14792" y="11270"/>
                </a:lnTo>
                <a:lnTo>
                  <a:pt x="14845" y="11380"/>
                </a:lnTo>
                <a:lnTo>
                  <a:pt x="14857" y="11429"/>
                </a:lnTo>
                <a:lnTo>
                  <a:pt x="14872" y="11526"/>
                </a:lnTo>
                <a:lnTo>
                  <a:pt x="14903" y="11601"/>
                </a:lnTo>
                <a:lnTo>
                  <a:pt x="14925" y="11635"/>
                </a:lnTo>
                <a:lnTo>
                  <a:pt x="14946" y="11711"/>
                </a:lnTo>
                <a:lnTo>
                  <a:pt x="14973" y="11814"/>
                </a:lnTo>
                <a:lnTo>
                  <a:pt x="15026" y="11882"/>
                </a:lnTo>
                <a:lnTo>
                  <a:pt x="15048" y="11861"/>
                </a:lnTo>
                <a:lnTo>
                  <a:pt x="15069" y="11814"/>
                </a:lnTo>
                <a:lnTo>
                  <a:pt x="15122" y="11792"/>
                </a:lnTo>
                <a:lnTo>
                  <a:pt x="15106" y="11766"/>
                </a:lnTo>
                <a:lnTo>
                  <a:pt x="15132" y="11711"/>
                </a:lnTo>
                <a:lnTo>
                  <a:pt x="15164" y="11704"/>
                </a:lnTo>
                <a:lnTo>
                  <a:pt x="15164" y="11573"/>
                </a:lnTo>
                <a:lnTo>
                  <a:pt x="15191" y="11498"/>
                </a:lnTo>
                <a:lnTo>
                  <a:pt x="15186" y="11436"/>
                </a:lnTo>
                <a:lnTo>
                  <a:pt x="15176" y="11333"/>
                </a:lnTo>
                <a:lnTo>
                  <a:pt x="15191" y="11270"/>
                </a:lnTo>
                <a:lnTo>
                  <a:pt x="15217" y="11264"/>
                </a:lnTo>
                <a:lnTo>
                  <a:pt x="15270" y="11236"/>
                </a:lnTo>
                <a:lnTo>
                  <a:pt x="15297" y="11217"/>
                </a:lnTo>
                <a:lnTo>
                  <a:pt x="15297" y="11182"/>
                </a:lnTo>
                <a:lnTo>
                  <a:pt x="15355" y="11133"/>
                </a:lnTo>
                <a:lnTo>
                  <a:pt x="15398" y="11086"/>
                </a:lnTo>
                <a:lnTo>
                  <a:pt x="15462" y="10989"/>
                </a:lnTo>
                <a:lnTo>
                  <a:pt x="15548" y="10933"/>
                </a:lnTo>
                <a:lnTo>
                  <a:pt x="15580" y="10886"/>
                </a:lnTo>
                <a:lnTo>
                  <a:pt x="15575" y="10824"/>
                </a:lnTo>
                <a:lnTo>
                  <a:pt x="15648" y="10811"/>
                </a:lnTo>
                <a:lnTo>
                  <a:pt x="15686" y="10811"/>
                </a:lnTo>
                <a:lnTo>
                  <a:pt x="15696" y="10783"/>
                </a:lnTo>
                <a:lnTo>
                  <a:pt x="15718" y="10789"/>
                </a:lnTo>
                <a:lnTo>
                  <a:pt x="15734" y="10796"/>
                </a:lnTo>
                <a:lnTo>
                  <a:pt x="15744" y="10783"/>
                </a:lnTo>
                <a:lnTo>
                  <a:pt x="15771" y="10796"/>
                </a:lnTo>
                <a:lnTo>
                  <a:pt x="15787" y="10748"/>
                </a:lnTo>
                <a:lnTo>
                  <a:pt x="15781" y="10714"/>
                </a:lnTo>
                <a:lnTo>
                  <a:pt x="15834" y="10714"/>
                </a:lnTo>
                <a:lnTo>
                  <a:pt x="15861" y="10761"/>
                </a:lnTo>
                <a:lnTo>
                  <a:pt x="15872" y="10804"/>
                </a:lnTo>
                <a:lnTo>
                  <a:pt x="15877" y="10845"/>
                </a:lnTo>
                <a:lnTo>
                  <a:pt x="15894" y="10886"/>
                </a:lnTo>
                <a:lnTo>
                  <a:pt x="15935" y="10948"/>
                </a:lnTo>
                <a:lnTo>
                  <a:pt x="15967" y="10955"/>
                </a:lnTo>
                <a:lnTo>
                  <a:pt x="15962" y="10983"/>
                </a:lnTo>
                <a:lnTo>
                  <a:pt x="16010" y="11071"/>
                </a:lnTo>
                <a:lnTo>
                  <a:pt x="16020" y="11148"/>
                </a:lnTo>
                <a:lnTo>
                  <a:pt x="16000" y="11242"/>
                </a:lnTo>
                <a:lnTo>
                  <a:pt x="16037" y="11264"/>
                </a:lnTo>
                <a:lnTo>
                  <a:pt x="16068" y="11230"/>
                </a:lnTo>
                <a:lnTo>
                  <a:pt x="16133" y="11174"/>
                </a:lnTo>
                <a:lnTo>
                  <a:pt x="16170" y="11133"/>
                </a:lnTo>
                <a:lnTo>
                  <a:pt x="16196" y="11195"/>
                </a:lnTo>
                <a:lnTo>
                  <a:pt x="16206" y="11292"/>
                </a:lnTo>
                <a:lnTo>
                  <a:pt x="16228" y="11380"/>
                </a:lnTo>
                <a:lnTo>
                  <a:pt x="16249" y="11423"/>
                </a:lnTo>
                <a:lnTo>
                  <a:pt x="16244" y="11504"/>
                </a:lnTo>
                <a:lnTo>
                  <a:pt x="16266" y="11552"/>
                </a:lnTo>
                <a:lnTo>
                  <a:pt x="16249" y="11614"/>
                </a:lnTo>
                <a:lnTo>
                  <a:pt x="16254" y="11670"/>
                </a:lnTo>
                <a:lnTo>
                  <a:pt x="16239" y="11745"/>
                </a:lnTo>
                <a:lnTo>
                  <a:pt x="16233" y="11792"/>
                </a:lnTo>
                <a:lnTo>
                  <a:pt x="16244" y="11835"/>
                </a:lnTo>
                <a:lnTo>
                  <a:pt x="16254" y="11792"/>
                </a:lnTo>
                <a:lnTo>
                  <a:pt x="16281" y="11827"/>
                </a:lnTo>
                <a:lnTo>
                  <a:pt x="16313" y="11869"/>
                </a:lnTo>
                <a:lnTo>
                  <a:pt x="16324" y="11904"/>
                </a:lnTo>
                <a:lnTo>
                  <a:pt x="16346" y="11930"/>
                </a:lnTo>
                <a:lnTo>
                  <a:pt x="16356" y="11964"/>
                </a:lnTo>
                <a:lnTo>
                  <a:pt x="16351" y="12020"/>
                </a:lnTo>
                <a:lnTo>
                  <a:pt x="16372" y="12061"/>
                </a:lnTo>
                <a:lnTo>
                  <a:pt x="16382" y="12123"/>
                </a:lnTo>
                <a:lnTo>
                  <a:pt x="16414" y="12170"/>
                </a:lnTo>
                <a:lnTo>
                  <a:pt x="16419" y="12213"/>
                </a:lnTo>
                <a:lnTo>
                  <a:pt x="16489" y="12273"/>
                </a:lnTo>
                <a:lnTo>
                  <a:pt x="16542" y="12329"/>
                </a:lnTo>
                <a:lnTo>
                  <a:pt x="16585" y="12323"/>
                </a:lnTo>
                <a:lnTo>
                  <a:pt x="16585" y="12295"/>
                </a:lnTo>
                <a:lnTo>
                  <a:pt x="16564" y="12226"/>
                </a:lnTo>
                <a:lnTo>
                  <a:pt x="16542" y="12204"/>
                </a:lnTo>
                <a:lnTo>
                  <a:pt x="16537" y="12164"/>
                </a:lnTo>
                <a:lnTo>
                  <a:pt x="16532" y="12136"/>
                </a:lnTo>
                <a:lnTo>
                  <a:pt x="16537" y="12101"/>
                </a:lnTo>
                <a:lnTo>
                  <a:pt x="16532" y="12054"/>
                </a:lnTo>
                <a:lnTo>
                  <a:pt x="16505" y="12007"/>
                </a:lnTo>
                <a:lnTo>
                  <a:pt x="16472" y="11958"/>
                </a:lnTo>
                <a:lnTo>
                  <a:pt x="16457" y="11951"/>
                </a:lnTo>
                <a:lnTo>
                  <a:pt x="16426" y="11910"/>
                </a:lnTo>
                <a:lnTo>
                  <a:pt x="16387" y="11904"/>
                </a:lnTo>
                <a:lnTo>
                  <a:pt x="16356" y="11861"/>
                </a:lnTo>
                <a:lnTo>
                  <a:pt x="16346" y="11792"/>
                </a:lnTo>
                <a:lnTo>
                  <a:pt x="16324" y="11723"/>
                </a:lnTo>
                <a:lnTo>
                  <a:pt x="16286" y="11723"/>
                </a:lnTo>
                <a:lnTo>
                  <a:pt x="16281" y="11670"/>
                </a:lnTo>
                <a:lnTo>
                  <a:pt x="16303" y="11601"/>
                </a:lnTo>
                <a:lnTo>
                  <a:pt x="16334" y="11492"/>
                </a:lnTo>
                <a:lnTo>
                  <a:pt x="16339" y="11408"/>
                </a:lnTo>
                <a:lnTo>
                  <a:pt x="16392" y="11408"/>
                </a:lnTo>
                <a:lnTo>
                  <a:pt x="16382" y="11470"/>
                </a:lnTo>
                <a:lnTo>
                  <a:pt x="16431" y="11470"/>
                </a:lnTo>
                <a:lnTo>
                  <a:pt x="16484" y="11504"/>
                </a:lnTo>
                <a:lnTo>
                  <a:pt x="16515" y="11586"/>
                </a:lnTo>
                <a:lnTo>
                  <a:pt x="16537" y="11629"/>
                </a:lnTo>
                <a:lnTo>
                  <a:pt x="16585" y="11642"/>
                </a:lnTo>
                <a:lnTo>
                  <a:pt x="16627" y="11683"/>
                </a:lnTo>
                <a:lnTo>
                  <a:pt x="16612" y="11732"/>
                </a:lnTo>
                <a:lnTo>
                  <a:pt x="16632" y="11779"/>
                </a:lnTo>
                <a:lnTo>
                  <a:pt x="16707" y="11711"/>
                </a:lnTo>
                <a:lnTo>
                  <a:pt x="16755" y="11648"/>
                </a:lnTo>
                <a:lnTo>
                  <a:pt x="16825" y="11601"/>
                </a:lnTo>
                <a:lnTo>
                  <a:pt x="16871" y="11552"/>
                </a:lnTo>
                <a:lnTo>
                  <a:pt x="16878" y="11414"/>
                </a:lnTo>
                <a:lnTo>
                  <a:pt x="16851" y="11270"/>
                </a:lnTo>
                <a:lnTo>
                  <a:pt x="16813" y="11208"/>
                </a:lnTo>
                <a:lnTo>
                  <a:pt x="16760" y="11161"/>
                </a:lnTo>
                <a:lnTo>
                  <a:pt x="16707" y="11058"/>
                </a:lnTo>
                <a:lnTo>
                  <a:pt x="16665" y="10976"/>
                </a:lnTo>
                <a:lnTo>
                  <a:pt x="16675" y="10920"/>
                </a:lnTo>
                <a:lnTo>
                  <a:pt x="16723" y="10845"/>
                </a:lnTo>
                <a:lnTo>
                  <a:pt x="16803" y="10776"/>
                </a:lnTo>
                <a:lnTo>
                  <a:pt x="16830" y="10761"/>
                </a:lnTo>
                <a:lnTo>
                  <a:pt x="16909" y="10789"/>
                </a:lnTo>
                <a:lnTo>
                  <a:pt x="16893" y="10824"/>
                </a:lnTo>
                <a:lnTo>
                  <a:pt x="16909" y="10879"/>
                </a:lnTo>
                <a:lnTo>
                  <a:pt x="16941" y="10873"/>
                </a:lnTo>
                <a:lnTo>
                  <a:pt x="16963" y="10789"/>
                </a:lnTo>
                <a:lnTo>
                  <a:pt x="17026" y="10776"/>
                </a:lnTo>
                <a:lnTo>
                  <a:pt x="17105" y="10736"/>
                </a:lnTo>
                <a:lnTo>
                  <a:pt x="17137" y="10693"/>
                </a:lnTo>
                <a:lnTo>
                  <a:pt x="17159" y="10721"/>
                </a:lnTo>
                <a:lnTo>
                  <a:pt x="17197" y="10686"/>
                </a:lnTo>
                <a:lnTo>
                  <a:pt x="17260" y="10680"/>
                </a:lnTo>
                <a:lnTo>
                  <a:pt x="17340" y="10611"/>
                </a:lnTo>
                <a:lnTo>
                  <a:pt x="17420" y="10536"/>
                </a:lnTo>
                <a:lnTo>
                  <a:pt x="17473" y="10439"/>
                </a:lnTo>
                <a:lnTo>
                  <a:pt x="17521" y="10330"/>
                </a:lnTo>
                <a:lnTo>
                  <a:pt x="17563" y="10239"/>
                </a:lnTo>
                <a:lnTo>
                  <a:pt x="17596" y="10233"/>
                </a:lnTo>
                <a:lnTo>
                  <a:pt x="17611" y="10164"/>
                </a:lnTo>
                <a:lnTo>
                  <a:pt x="17622" y="10096"/>
                </a:lnTo>
                <a:lnTo>
                  <a:pt x="17589" y="10068"/>
                </a:lnTo>
                <a:lnTo>
                  <a:pt x="17574" y="10020"/>
                </a:lnTo>
                <a:lnTo>
                  <a:pt x="17611" y="9999"/>
                </a:lnTo>
                <a:lnTo>
                  <a:pt x="17611" y="9937"/>
                </a:lnTo>
                <a:lnTo>
                  <a:pt x="17574" y="9868"/>
                </a:lnTo>
                <a:lnTo>
                  <a:pt x="17536" y="9786"/>
                </a:lnTo>
                <a:lnTo>
                  <a:pt x="17516" y="9696"/>
                </a:lnTo>
                <a:lnTo>
                  <a:pt x="17451" y="9649"/>
                </a:lnTo>
                <a:lnTo>
                  <a:pt x="17483" y="9587"/>
                </a:lnTo>
                <a:lnTo>
                  <a:pt x="17543" y="9539"/>
                </a:lnTo>
                <a:lnTo>
                  <a:pt x="17569" y="9490"/>
                </a:lnTo>
                <a:lnTo>
                  <a:pt x="17654" y="9464"/>
                </a:lnTo>
                <a:lnTo>
                  <a:pt x="17642" y="9415"/>
                </a:lnTo>
                <a:lnTo>
                  <a:pt x="17606" y="9415"/>
                </a:lnTo>
                <a:lnTo>
                  <a:pt x="17553" y="9380"/>
                </a:lnTo>
                <a:lnTo>
                  <a:pt x="17489" y="9449"/>
                </a:lnTo>
                <a:lnTo>
                  <a:pt x="17441" y="9421"/>
                </a:lnTo>
                <a:lnTo>
                  <a:pt x="17441" y="9380"/>
                </a:lnTo>
                <a:lnTo>
                  <a:pt x="17393" y="9368"/>
                </a:lnTo>
                <a:lnTo>
                  <a:pt x="17361" y="9305"/>
                </a:lnTo>
                <a:lnTo>
                  <a:pt x="17393" y="9258"/>
                </a:lnTo>
                <a:lnTo>
                  <a:pt x="17451" y="9249"/>
                </a:lnTo>
                <a:lnTo>
                  <a:pt x="17489" y="9189"/>
                </a:lnTo>
                <a:lnTo>
                  <a:pt x="17553" y="9121"/>
                </a:lnTo>
                <a:lnTo>
                  <a:pt x="17606" y="9086"/>
                </a:lnTo>
                <a:lnTo>
                  <a:pt x="17637" y="9140"/>
                </a:lnTo>
                <a:lnTo>
                  <a:pt x="17589" y="9209"/>
                </a:lnTo>
                <a:lnTo>
                  <a:pt x="17601" y="9249"/>
                </a:lnTo>
                <a:lnTo>
                  <a:pt x="17569" y="9299"/>
                </a:lnTo>
                <a:lnTo>
                  <a:pt x="17632" y="9271"/>
                </a:lnTo>
                <a:lnTo>
                  <a:pt x="17659" y="9196"/>
                </a:lnTo>
                <a:lnTo>
                  <a:pt x="17739" y="9168"/>
                </a:lnTo>
                <a:lnTo>
                  <a:pt x="17765" y="9196"/>
                </a:lnTo>
                <a:lnTo>
                  <a:pt x="17797" y="9209"/>
                </a:lnTo>
                <a:lnTo>
                  <a:pt x="17802" y="9224"/>
                </a:lnTo>
                <a:lnTo>
                  <a:pt x="17787" y="9277"/>
                </a:lnTo>
                <a:lnTo>
                  <a:pt x="17792" y="9299"/>
                </a:lnTo>
                <a:lnTo>
                  <a:pt x="17775" y="9312"/>
                </a:lnTo>
                <a:lnTo>
                  <a:pt x="17760" y="9353"/>
                </a:lnTo>
                <a:lnTo>
                  <a:pt x="17775" y="9368"/>
                </a:lnTo>
                <a:lnTo>
                  <a:pt x="17792" y="9374"/>
                </a:lnTo>
                <a:lnTo>
                  <a:pt x="17792" y="9396"/>
                </a:lnTo>
                <a:lnTo>
                  <a:pt x="17809" y="9387"/>
                </a:lnTo>
                <a:lnTo>
                  <a:pt x="17814" y="9368"/>
                </a:lnTo>
                <a:lnTo>
                  <a:pt x="17840" y="9387"/>
                </a:lnTo>
                <a:lnTo>
                  <a:pt x="17882" y="9471"/>
                </a:lnTo>
                <a:lnTo>
                  <a:pt x="17840" y="9484"/>
                </a:lnTo>
                <a:lnTo>
                  <a:pt x="17867" y="9580"/>
                </a:lnTo>
                <a:lnTo>
                  <a:pt x="17855" y="9649"/>
                </a:lnTo>
                <a:lnTo>
                  <a:pt x="17862" y="9696"/>
                </a:lnTo>
                <a:lnTo>
                  <a:pt x="17915" y="9690"/>
                </a:lnTo>
                <a:lnTo>
                  <a:pt x="17961" y="9649"/>
                </a:lnTo>
                <a:lnTo>
                  <a:pt x="18015" y="9627"/>
                </a:lnTo>
                <a:lnTo>
                  <a:pt x="18036" y="9580"/>
                </a:lnTo>
                <a:lnTo>
                  <a:pt x="18036" y="9471"/>
                </a:lnTo>
                <a:lnTo>
                  <a:pt x="18021" y="9408"/>
                </a:lnTo>
                <a:lnTo>
                  <a:pt x="17973" y="9299"/>
                </a:lnTo>
                <a:lnTo>
                  <a:pt x="17942" y="9258"/>
                </a:lnTo>
                <a:lnTo>
                  <a:pt x="17920" y="9243"/>
                </a:lnTo>
                <a:lnTo>
                  <a:pt x="17925" y="9230"/>
                </a:lnTo>
                <a:lnTo>
                  <a:pt x="17925" y="9189"/>
                </a:lnTo>
                <a:lnTo>
                  <a:pt x="17952" y="9161"/>
                </a:lnTo>
                <a:lnTo>
                  <a:pt x="17988" y="9146"/>
                </a:lnTo>
                <a:lnTo>
                  <a:pt x="18010" y="9121"/>
                </a:lnTo>
                <a:lnTo>
                  <a:pt x="18021" y="9099"/>
                </a:lnTo>
                <a:lnTo>
                  <a:pt x="18053" y="9078"/>
                </a:lnTo>
                <a:lnTo>
                  <a:pt x="18053" y="9009"/>
                </a:lnTo>
                <a:lnTo>
                  <a:pt x="18068" y="8975"/>
                </a:lnTo>
                <a:lnTo>
                  <a:pt x="18094" y="8940"/>
                </a:lnTo>
                <a:lnTo>
                  <a:pt x="18116" y="8949"/>
                </a:lnTo>
                <a:lnTo>
                  <a:pt x="18128" y="8914"/>
                </a:lnTo>
                <a:lnTo>
                  <a:pt x="18207" y="8837"/>
                </a:lnTo>
                <a:lnTo>
                  <a:pt x="18244" y="8887"/>
                </a:lnTo>
                <a:lnTo>
                  <a:pt x="18281" y="8887"/>
                </a:lnTo>
                <a:lnTo>
                  <a:pt x="18360" y="8824"/>
                </a:lnTo>
                <a:lnTo>
                  <a:pt x="18399" y="8762"/>
                </a:lnTo>
                <a:lnTo>
                  <a:pt x="18478" y="8640"/>
                </a:lnTo>
                <a:lnTo>
                  <a:pt x="18558" y="8515"/>
                </a:lnTo>
                <a:lnTo>
                  <a:pt x="18580" y="8440"/>
                </a:lnTo>
                <a:lnTo>
                  <a:pt x="18670" y="8274"/>
                </a:lnTo>
                <a:lnTo>
                  <a:pt x="18696" y="8090"/>
                </a:lnTo>
                <a:lnTo>
                  <a:pt x="18701" y="7944"/>
                </a:lnTo>
                <a:lnTo>
                  <a:pt x="18749" y="7821"/>
                </a:lnTo>
                <a:lnTo>
                  <a:pt x="18749" y="7718"/>
                </a:lnTo>
                <a:lnTo>
                  <a:pt x="18665" y="7581"/>
                </a:lnTo>
                <a:lnTo>
                  <a:pt x="18600" y="7574"/>
                </a:lnTo>
                <a:lnTo>
                  <a:pt x="18563" y="7635"/>
                </a:lnTo>
                <a:lnTo>
                  <a:pt x="18505" y="7609"/>
                </a:lnTo>
                <a:lnTo>
                  <a:pt x="18478" y="7525"/>
                </a:lnTo>
                <a:lnTo>
                  <a:pt x="18387" y="7512"/>
                </a:lnTo>
                <a:lnTo>
                  <a:pt x="18611" y="7196"/>
                </a:lnTo>
                <a:lnTo>
                  <a:pt x="18803" y="6922"/>
                </a:lnTo>
                <a:lnTo>
                  <a:pt x="18994" y="6879"/>
                </a:lnTo>
                <a:lnTo>
                  <a:pt x="19175" y="6907"/>
                </a:lnTo>
                <a:lnTo>
                  <a:pt x="19250" y="6831"/>
                </a:lnTo>
                <a:lnTo>
                  <a:pt x="19339" y="6853"/>
                </a:lnTo>
                <a:lnTo>
                  <a:pt x="19334" y="6956"/>
                </a:lnTo>
                <a:lnTo>
                  <a:pt x="19424" y="6941"/>
                </a:lnTo>
                <a:lnTo>
                  <a:pt x="19552" y="6900"/>
                </a:lnTo>
                <a:lnTo>
                  <a:pt x="19504" y="6810"/>
                </a:lnTo>
                <a:lnTo>
                  <a:pt x="19649" y="6556"/>
                </a:lnTo>
                <a:lnTo>
                  <a:pt x="19797" y="6501"/>
                </a:lnTo>
                <a:lnTo>
                  <a:pt x="19845" y="6694"/>
                </a:lnTo>
                <a:lnTo>
                  <a:pt x="19994" y="6522"/>
                </a:lnTo>
                <a:lnTo>
                  <a:pt x="20031" y="6391"/>
                </a:lnTo>
                <a:lnTo>
                  <a:pt x="20101" y="6378"/>
                </a:lnTo>
                <a:lnTo>
                  <a:pt x="20053" y="6604"/>
                </a:lnTo>
                <a:lnTo>
                  <a:pt x="19946" y="6728"/>
                </a:lnTo>
                <a:lnTo>
                  <a:pt x="19845" y="6879"/>
                </a:lnTo>
                <a:lnTo>
                  <a:pt x="19738" y="7065"/>
                </a:lnTo>
                <a:lnTo>
                  <a:pt x="19649" y="7100"/>
                </a:lnTo>
                <a:lnTo>
                  <a:pt x="19644" y="7169"/>
                </a:lnTo>
                <a:lnTo>
                  <a:pt x="19595" y="7250"/>
                </a:lnTo>
                <a:lnTo>
                  <a:pt x="19569" y="7437"/>
                </a:lnTo>
                <a:lnTo>
                  <a:pt x="19600" y="7725"/>
                </a:lnTo>
                <a:lnTo>
                  <a:pt x="19627" y="7903"/>
                </a:lnTo>
                <a:lnTo>
                  <a:pt x="19649" y="7987"/>
                </a:lnTo>
                <a:lnTo>
                  <a:pt x="19733" y="7875"/>
                </a:lnTo>
                <a:lnTo>
                  <a:pt x="19750" y="7753"/>
                </a:lnTo>
                <a:lnTo>
                  <a:pt x="19835" y="7725"/>
                </a:lnTo>
                <a:lnTo>
                  <a:pt x="19856" y="7581"/>
                </a:lnTo>
                <a:lnTo>
                  <a:pt x="19956" y="7512"/>
                </a:lnTo>
                <a:lnTo>
                  <a:pt x="19930" y="7456"/>
                </a:lnTo>
                <a:lnTo>
                  <a:pt x="19956" y="7347"/>
                </a:lnTo>
                <a:lnTo>
                  <a:pt x="20009" y="7340"/>
                </a:lnTo>
                <a:lnTo>
                  <a:pt x="20016" y="7141"/>
                </a:lnTo>
                <a:lnTo>
                  <a:pt x="19951" y="7106"/>
                </a:lnTo>
                <a:lnTo>
                  <a:pt x="19951" y="7050"/>
                </a:lnTo>
                <a:lnTo>
                  <a:pt x="20021" y="6913"/>
                </a:lnTo>
                <a:lnTo>
                  <a:pt x="20043" y="6818"/>
                </a:lnTo>
                <a:lnTo>
                  <a:pt x="20122" y="6838"/>
                </a:lnTo>
                <a:lnTo>
                  <a:pt x="20181" y="6776"/>
                </a:lnTo>
                <a:lnTo>
                  <a:pt x="20207" y="6831"/>
                </a:lnTo>
                <a:lnTo>
                  <a:pt x="20362" y="6715"/>
                </a:lnTo>
                <a:lnTo>
                  <a:pt x="20446" y="6818"/>
                </a:lnTo>
                <a:lnTo>
                  <a:pt x="20468" y="6750"/>
                </a:lnTo>
                <a:lnTo>
                  <a:pt x="20553" y="6653"/>
                </a:lnTo>
                <a:lnTo>
                  <a:pt x="20643" y="6544"/>
                </a:lnTo>
                <a:lnTo>
                  <a:pt x="20696" y="6522"/>
                </a:lnTo>
                <a:lnTo>
                  <a:pt x="20860" y="6398"/>
                </a:lnTo>
                <a:lnTo>
                  <a:pt x="20967" y="6432"/>
                </a:lnTo>
                <a:lnTo>
                  <a:pt x="20983" y="6391"/>
                </a:lnTo>
                <a:lnTo>
                  <a:pt x="20978" y="6322"/>
                </a:lnTo>
                <a:lnTo>
                  <a:pt x="20952" y="6275"/>
                </a:lnTo>
                <a:lnTo>
                  <a:pt x="20914" y="6138"/>
                </a:lnTo>
                <a:lnTo>
                  <a:pt x="20860" y="6047"/>
                </a:lnTo>
                <a:lnTo>
                  <a:pt x="20935" y="6063"/>
                </a:lnTo>
                <a:lnTo>
                  <a:pt x="21010" y="5985"/>
                </a:lnTo>
                <a:lnTo>
                  <a:pt x="21042" y="5910"/>
                </a:lnTo>
                <a:lnTo>
                  <a:pt x="21015" y="5824"/>
                </a:lnTo>
                <a:lnTo>
                  <a:pt x="21015" y="5822"/>
                </a:lnTo>
                <a:lnTo>
                  <a:pt x="21017" y="5822"/>
                </a:lnTo>
                <a:lnTo>
                  <a:pt x="21085" y="5779"/>
                </a:lnTo>
                <a:lnTo>
                  <a:pt x="21073" y="5848"/>
                </a:lnTo>
                <a:lnTo>
                  <a:pt x="21106" y="5910"/>
                </a:lnTo>
                <a:lnTo>
                  <a:pt x="21174" y="5891"/>
                </a:lnTo>
                <a:lnTo>
                  <a:pt x="21233" y="5916"/>
                </a:lnTo>
                <a:lnTo>
                  <a:pt x="21244" y="6000"/>
                </a:lnTo>
                <a:lnTo>
                  <a:pt x="21324" y="6047"/>
                </a:lnTo>
                <a:lnTo>
                  <a:pt x="21366" y="6110"/>
                </a:lnTo>
                <a:lnTo>
                  <a:pt x="21419" y="6116"/>
                </a:lnTo>
                <a:lnTo>
                  <a:pt x="21445" y="6075"/>
                </a:lnTo>
                <a:lnTo>
                  <a:pt x="21445" y="5904"/>
                </a:lnTo>
                <a:lnTo>
                  <a:pt x="21542" y="5882"/>
                </a:lnTo>
                <a:lnTo>
                  <a:pt x="21600" y="5807"/>
                </a:lnTo>
                <a:lnTo>
                  <a:pt x="21484" y="5629"/>
                </a:lnTo>
                <a:lnTo>
                  <a:pt x="21329" y="5601"/>
                </a:lnTo>
                <a:lnTo>
                  <a:pt x="21339" y="5738"/>
                </a:lnTo>
                <a:lnTo>
                  <a:pt x="21302" y="5691"/>
                </a:lnTo>
                <a:lnTo>
                  <a:pt x="21307" y="5573"/>
                </a:lnTo>
                <a:lnTo>
                  <a:pt x="21153" y="5375"/>
                </a:lnTo>
                <a:lnTo>
                  <a:pt x="21037" y="5246"/>
                </a:lnTo>
                <a:lnTo>
                  <a:pt x="21037" y="5244"/>
                </a:lnTo>
                <a:lnTo>
                  <a:pt x="20957" y="5154"/>
                </a:lnTo>
                <a:lnTo>
                  <a:pt x="20787" y="5051"/>
                </a:lnTo>
                <a:lnTo>
                  <a:pt x="20664" y="5066"/>
                </a:lnTo>
                <a:lnTo>
                  <a:pt x="20478" y="5004"/>
                </a:lnTo>
                <a:lnTo>
                  <a:pt x="20451" y="5100"/>
                </a:lnTo>
                <a:lnTo>
                  <a:pt x="20500" y="5238"/>
                </a:lnTo>
                <a:lnTo>
                  <a:pt x="20425" y="5307"/>
                </a:lnTo>
                <a:lnTo>
                  <a:pt x="20323" y="5120"/>
                </a:lnTo>
                <a:lnTo>
                  <a:pt x="20212" y="5141"/>
                </a:lnTo>
                <a:lnTo>
                  <a:pt x="20101" y="5100"/>
                </a:lnTo>
                <a:lnTo>
                  <a:pt x="19999" y="5107"/>
                </a:lnTo>
                <a:lnTo>
                  <a:pt x="19920" y="5148"/>
                </a:lnTo>
                <a:lnTo>
                  <a:pt x="19845" y="5085"/>
                </a:lnTo>
                <a:lnTo>
                  <a:pt x="19850" y="4920"/>
                </a:lnTo>
                <a:lnTo>
                  <a:pt x="19803" y="4826"/>
                </a:lnTo>
                <a:lnTo>
                  <a:pt x="19685" y="4783"/>
                </a:lnTo>
                <a:lnTo>
                  <a:pt x="19451" y="4826"/>
                </a:lnTo>
                <a:lnTo>
                  <a:pt x="19298" y="4645"/>
                </a:lnTo>
                <a:lnTo>
                  <a:pt x="19250" y="4501"/>
                </a:lnTo>
                <a:lnTo>
                  <a:pt x="18723" y="4336"/>
                </a:lnTo>
                <a:lnTo>
                  <a:pt x="18648" y="4448"/>
                </a:lnTo>
                <a:lnTo>
                  <a:pt x="18691" y="4673"/>
                </a:lnTo>
                <a:lnTo>
                  <a:pt x="18595" y="4639"/>
                </a:lnTo>
                <a:lnTo>
                  <a:pt x="18553" y="4707"/>
                </a:lnTo>
                <a:lnTo>
                  <a:pt x="18440" y="4632"/>
                </a:lnTo>
                <a:lnTo>
                  <a:pt x="18340" y="4695"/>
                </a:lnTo>
                <a:lnTo>
                  <a:pt x="18244" y="4585"/>
                </a:lnTo>
                <a:lnTo>
                  <a:pt x="18186" y="4832"/>
                </a:lnTo>
                <a:lnTo>
                  <a:pt x="18094" y="4735"/>
                </a:lnTo>
                <a:lnTo>
                  <a:pt x="18021" y="4551"/>
                </a:lnTo>
                <a:lnTo>
                  <a:pt x="18053" y="4448"/>
                </a:lnTo>
                <a:lnTo>
                  <a:pt x="18026" y="4282"/>
                </a:lnTo>
                <a:lnTo>
                  <a:pt x="17930" y="4145"/>
                </a:lnTo>
                <a:lnTo>
                  <a:pt x="17835" y="4145"/>
                </a:lnTo>
                <a:lnTo>
                  <a:pt x="17712" y="4095"/>
                </a:lnTo>
                <a:lnTo>
                  <a:pt x="17707" y="4295"/>
                </a:lnTo>
                <a:lnTo>
                  <a:pt x="17463" y="4254"/>
                </a:lnTo>
                <a:lnTo>
                  <a:pt x="17446" y="4130"/>
                </a:lnTo>
                <a:lnTo>
                  <a:pt x="17260" y="4089"/>
                </a:lnTo>
                <a:lnTo>
                  <a:pt x="17164" y="4130"/>
                </a:lnTo>
                <a:lnTo>
                  <a:pt x="17137" y="4198"/>
                </a:lnTo>
                <a:lnTo>
                  <a:pt x="17105" y="4027"/>
                </a:lnTo>
                <a:lnTo>
                  <a:pt x="17052" y="4076"/>
                </a:lnTo>
                <a:lnTo>
                  <a:pt x="16968" y="4007"/>
                </a:lnTo>
                <a:lnTo>
                  <a:pt x="16893" y="3967"/>
                </a:lnTo>
                <a:lnTo>
                  <a:pt x="16936" y="3883"/>
                </a:lnTo>
                <a:lnTo>
                  <a:pt x="17091" y="3726"/>
                </a:lnTo>
                <a:lnTo>
                  <a:pt x="17154" y="3636"/>
                </a:lnTo>
                <a:lnTo>
                  <a:pt x="17207" y="3554"/>
                </a:lnTo>
                <a:lnTo>
                  <a:pt x="17159" y="3436"/>
                </a:lnTo>
                <a:lnTo>
                  <a:pt x="17026" y="3279"/>
                </a:lnTo>
                <a:lnTo>
                  <a:pt x="16856" y="3271"/>
                </a:lnTo>
                <a:lnTo>
                  <a:pt x="16803" y="3354"/>
                </a:lnTo>
                <a:lnTo>
                  <a:pt x="16786" y="3189"/>
                </a:lnTo>
                <a:lnTo>
                  <a:pt x="16653" y="3142"/>
                </a:lnTo>
                <a:lnTo>
                  <a:pt x="16733" y="3058"/>
                </a:lnTo>
                <a:lnTo>
                  <a:pt x="16632" y="2949"/>
                </a:lnTo>
                <a:close/>
                <a:moveTo>
                  <a:pt x="4857" y="3052"/>
                </a:moveTo>
                <a:lnTo>
                  <a:pt x="4835" y="3189"/>
                </a:lnTo>
                <a:lnTo>
                  <a:pt x="4903" y="3292"/>
                </a:lnTo>
                <a:lnTo>
                  <a:pt x="5021" y="3333"/>
                </a:lnTo>
                <a:lnTo>
                  <a:pt x="5080" y="3470"/>
                </a:lnTo>
                <a:lnTo>
                  <a:pt x="5090" y="3623"/>
                </a:lnTo>
                <a:lnTo>
                  <a:pt x="5111" y="3780"/>
                </a:lnTo>
                <a:lnTo>
                  <a:pt x="5266" y="3870"/>
                </a:lnTo>
                <a:lnTo>
                  <a:pt x="5356" y="3904"/>
                </a:lnTo>
                <a:lnTo>
                  <a:pt x="5479" y="3904"/>
                </a:lnTo>
                <a:lnTo>
                  <a:pt x="5643" y="3855"/>
                </a:lnTo>
                <a:lnTo>
                  <a:pt x="5723" y="3889"/>
                </a:lnTo>
                <a:lnTo>
                  <a:pt x="5808" y="3829"/>
                </a:lnTo>
                <a:lnTo>
                  <a:pt x="5846" y="3752"/>
                </a:lnTo>
                <a:lnTo>
                  <a:pt x="5829" y="3636"/>
                </a:lnTo>
                <a:lnTo>
                  <a:pt x="5771" y="3520"/>
                </a:lnTo>
                <a:lnTo>
                  <a:pt x="5675" y="3498"/>
                </a:lnTo>
                <a:lnTo>
                  <a:pt x="5553" y="3526"/>
                </a:lnTo>
                <a:lnTo>
                  <a:pt x="5462" y="3589"/>
                </a:lnTo>
                <a:lnTo>
                  <a:pt x="5377" y="3567"/>
                </a:lnTo>
                <a:lnTo>
                  <a:pt x="5297" y="3554"/>
                </a:lnTo>
                <a:lnTo>
                  <a:pt x="5261" y="3477"/>
                </a:lnTo>
                <a:lnTo>
                  <a:pt x="5196" y="3408"/>
                </a:lnTo>
                <a:lnTo>
                  <a:pt x="5208" y="3292"/>
                </a:lnTo>
                <a:lnTo>
                  <a:pt x="5159" y="3183"/>
                </a:lnTo>
                <a:lnTo>
                  <a:pt x="5043" y="3183"/>
                </a:lnTo>
                <a:lnTo>
                  <a:pt x="4978" y="3080"/>
                </a:lnTo>
                <a:lnTo>
                  <a:pt x="4857" y="3052"/>
                </a:lnTo>
                <a:close/>
                <a:moveTo>
                  <a:pt x="14484" y="3127"/>
                </a:moveTo>
                <a:lnTo>
                  <a:pt x="14366" y="3176"/>
                </a:lnTo>
                <a:lnTo>
                  <a:pt x="14271" y="3292"/>
                </a:lnTo>
                <a:lnTo>
                  <a:pt x="14074" y="3354"/>
                </a:lnTo>
                <a:lnTo>
                  <a:pt x="13883" y="3554"/>
                </a:lnTo>
                <a:lnTo>
                  <a:pt x="13750" y="3711"/>
                </a:lnTo>
                <a:lnTo>
                  <a:pt x="13766" y="3842"/>
                </a:lnTo>
                <a:lnTo>
                  <a:pt x="13627" y="4082"/>
                </a:lnTo>
                <a:lnTo>
                  <a:pt x="13680" y="4117"/>
                </a:lnTo>
                <a:lnTo>
                  <a:pt x="13563" y="4336"/>
                </a:lnTo>
                <a:lnTo>
                  <a:pt x="13568" y="4473"/>
                </a:lnTo>
                <a:lnTo>
                  <a:pt x="13505" y="4529"/>
                </a:lnTo>
                <a:lnTo>
                  <a:pt x="13515" y="4660"/>
                </a:lnTo>
                <a:lnTo>
                  <a:pt x="13622" y="4722"/>
                </a:lnTo>
                <a:lnTo>
                  <a:pt x="13638" y="4826"/>
                </a:lnTo>
                <a:lnTo>
                  <a:pt x="13829" y="4851"/>
                </a:lnTo>
                <a:lnTo>
                  <a:pt x="13861" y="4832"/>
                </a:lnTo>
                <a:lnTo>
                  <a:pt x="13750" y="4639"/>
                </a:lnTo>
                <a:lnTo>
                  <a:pt x="13740" y="4439"/>
                </a:lnTo>
                <a:lnTo>
                  <a:pt x="13829" y="4192"/>
                </a:lnTo>
                <a:lnTo>
                  <a:pt x="13919" y="3932"/>
                </a:lnTo>
                <a:lnTo>
                  <a:pt x="14100" y="3657"/>
                </a:lnTo>
                <a:lnTo>
                  <a:pt x="14276" y="3511"/>
                </a:lnTo>
                <a:lnTo>
                  <a:pt x="14484" y="3361"/>
                </a:lnTo>
                <a:lnTo>
                  <a:pt x="14521" y="3258"/>
                </a:lnTo>
                <a:lnTo>
                  <a:pt x="14484" y="3127"/>
                </a:lnTo>
                <a:close/>
                <a:moveTo>
                  <a:pt x="4106" y="3176"/>
                </a:moveTo>
                <a:lnTo>
                  <a:pt x="4052" y="3299"/>
                </a:lnTo>
                <a:lnTo>
                  <a:pt x="4139" y="3595"/>
                </a:lnTo>
                <a:lnTo>
                  <a:pt x="4037" y="3567"/>
                </a:lnTo>
                <a:lnTo>
                  <a:pt x="3931" y="3389"/>
                </a:lnTo>
                <a:lnTo>
                  <a:pt x="3766" y="3279"/>
                </a:lnTo>
                <a:lnTo>
                  <a:pt x="3713" y="3367"/>
                </a:lnTo>
                <a:lnTo>
                  <a:pt x="3634" y="3670"/>
                </a:lnTo>
                <a:lnTo>
                  <a:pt x="3713" y="3717"/>
                </a:lnTo>
                <a:lnTo>
                  <a:pt x="3979" y="3683"/>
                </a:lnTo>
                <a:lnTo>
                  <a:pt x="3856" y="3814"/>
                </a:lnTo>
                <a:lnTo>
                  <a:pt x="3866" y="3904"/>
                </a:lnTo>
                <a:lnTo>
                  <a:pt x="3953" y="3898"/>
                </a:lnTo>
                <a:lnTo>
                  <a:pt x="4101" y="3773"/>
                </a:lnTo>
                <a:lnTo>
                  <a:pt x="4298" y="3732"/>
                </a:lnTo>
                <a:lnTo>
                  <a:pt x="4335" y="3589"/>
                </a:lnTo>
                <a:lnTo>
                  <a:pt x="4325" y="3443"/>
                </a:lnTo>
                <a:lnTo>
                  <a:pt x="4260" y="3430"/>
                </a:lnTo>
                <a:lnTo>
                  <a:pt x="4212" y="3477"/>
                </a:lnTo>
                <a:lnTo>
                  <a:pt x="4185" y="3367"/>
                </a:lnTo>
                <a:lnTo>
                  <a:pt x="4170" y="3217"/>
                </a:lnTo>
                <a:lnTo>
                  <a:pt x="4106" y="3176"/>
                </a:lnTo>
                <a:close/>
                <a:moveTo>
                  <a:pt x="4755" y="3202"/>
                </a:moveTo>
                <a:lnTo>
                  <a:pt x="4751" y="3245"/>
                </a:lnTo>
                <a:lnTo>
                  <a:pt x="4671" y="3223"/>
                </a:lnTo>
                <a:lnTo>
                  <a:pt x="4579" y="3333"/>
                </a:lnTo>
                <a:lnTo>
                  <a:pt x="4516" y="3327"/>
                </a:lnTo>
                <a:lnTo>
                  <a:pt x="4521" y="3567"/>
                </a:lnTo>
                <a:lnTo>
                  <a:pt x="4618" y="3539"/>
                </a:lnTo>
                <a:lnTo>
                  <a:pt x="4618" y="3717"/>
                </a:lnTo>
                <a:lnTo>
                  <a:pt x="4681" y="3760"/>
                </a:lnTo>
                <a:lnTo>
                  <a:pt x="4777" y="3732"/>
                </a:lnTo>
                <a:lnTo>
                  <a:pt x="4804" y="3511"/>
                </a:lnTo>
                <a:lnTo>
                  <a:pt x="4797" y="3354"/>
                </a:lnTo>
                <a:lnTo>
                  <a:pt x="4755" y="3202"/>
                </a:lnTo>
                <a:close/>
                <a:moveTo>
                  <a:pt x="18606" y="3389"/>
                </a:moveTo>
                <a:lnTo>
                  <a:pt x="18532" y="3451"/>
                </a:lnTo>
                <a:lnTo>
                  <a:pt x="18500" y="3657"/>
                </a:lnTo>
                <a:lnTo>
                  <a:pt x="18616" y="3842"/>
                </a:lnTo>
                <a:lnTo>
                  <a:pt x="18713" y="3780"/>
                </a:lnTo>
                <a:lnTo>
                  <a:pt x="18926" y="3786"/>
                </a:lnTo>
                <a:lnTo>
                  <a:pt x="18972" y="3567"/>
                </a:lnTo>
                <a:lnTo>
                  <a:pt x="18759" y="3402"/>
                </a:lnTo>
                <a:lnTo>
                  <a:pt x="18606" y="3389"/>
                </a:lnTo>
                <a:close/>
                <a:moveTo>
                  <a:pt x="4968" y="3539"/>
                </a:moveTo>
                <a:lnTo>
                  <a:pt x="4883" y="3623"/>
                </a:lnTo>
                <a:lnTo>
                  <a:pt x="4850" y="3752"/>
                </a:lnTo>
                <a:lnTo>
                  <a:pt x="4925" y="3829"/>
                </a:lnTo>
                <a:lnTo>
                  <a:pt x="5010" y="3848"/>
                </a:lnTo>
                <a:lnTo>
                  <a:pt x="5043" y="3739"/>
                </a:lnTo>
                <a:lnTo>
                  <a:pt x="5021" y="3642"/>
                </a:lnTo>
                <a:lnTo>
                  <a:pt x="4968" y="3539"/>
                </a:lnTo>
                <a:close/>
                <a:moveTo>
                  <a:pt x="19047" y="3589"/>
                </a:moveTo>
                <a:lnTo>
                  <a:pt x="19032" y="3683"/>
                </a:lnTo>
                <a:lnTo>
                  <a:pt x="19143" y="3795"/>
                </a:lnTo>
                <a:lnTo>
                  <a:pt x="19233" y="3820"/>
                </a:lnTo>
                <a:lnTo>
                  <a:pt x="19303" y="3711"/>
                </a:lnTo>
                <a:lnTo>
                  <a:pt x="19153" y="3629"/>
                </a:lnTo>
                <a:lnTo>
                  <a:pt x="19047" y="3589"/>
                </a:lnTo>
                <a:close/>
                <a:moveTo>
                  <a:pt x="3409" y="3889"/>
                </a:moveTo>
                <a:lnTo>
                  <a:pt x="3213" y="3932"/>
                </a:lnTo>
                <a:lnTo>
                  <a:pt x="3271" y="4104"/>
                </a:lnTo>
                <a:lnTo>
                  <a:pt x="3218" y="4276"/>
                </a:lnTo>
                <a:lnTo>
                  <a:pt x="3175" y="4482"/>
                </a:lnTo>
                <a:lnTo>
                  <a:pt x="3155" y="4564"/>
                </a:lnTo>
                <a:lnTo>
                  <a:pt x="3288" y="4688"/>
                </a:lnTo>
                <a:lnTo>
                  <a:pt x="3319" y="4791"/>
                </a:lnTo>
                <a:lnTo>
                  <a:pt x="3474" y="4673"/>
                </a:lnTo>
                <a:lnTo>
                  <a:pt x="3474" y="4576"/>
                </a:lnTo>
                <a:lnTo>
                  <a:pt x="3547" y="4405"/>
                </a:lnTo>
                <a:lnTo>
                  <a:pt x="3687" y="4220"/>
                </a:lnTo>
                <a:lnTo>
                  <a:pt x="3760" y="4158"/>
                </a:lnTo>
                <a:lnTo>
                  <a:pt x="3697" y="4042"/>
                </a:lnTo>
                <a:lnTo>
                  <a:pt x="3643" y="3967"/>
                </a:lnTo>
                <a:lnTo>
                  <a:pt x="3494" y="3951"/>
                </a:lnTo>
                <a:lnTo>
                  <a:pt x="3409" y="3889"/>
                </a:lnTo>
                <a:close/>
                <a:moveTo>
                  <a:pt x="4990" y="3979"/>
                </a:moveTo>
                <a:lnTo>
                  <a:pt x="4930" y="4055"/>
                </a:lnTo>
                <a:lnTo>
                  <a:pt x="4898" y="4164"/>
                </a:lnTo>
                <a:lnTo>
                  <a:pt x="4898" y="4295"/>
                </a:lnTo>
                <a:lnTo>
                  <a:pt x="4937" y="4516"/>
                </a:lnTo>
                <a:lnTo>
                  <a:pt x="5000" y="4523"/>
                </a:lnTo>
                <a:lnTo>
                  <a:pt x="5063" y="4336"/>
                </a:lnTo>
                <a:lnTo>
                  <a:pt x="5133" y="4289"/>
                </a:lnTo>
                <a:lnTo>
                  <a:pt x="5223" y="4055"/>
                </a:lnTo>
                <a:lnTo>
                  <a:pt x="5111" y="3986"/>
                </a:lnTo>
                <a:lnTo>
                  <a:pt x="4990" y="3979"/>
                </a:lnTo>
                <a:close/>
                <a:moveTo>
                  <a:pt x="4649" y="4055"/>
                </a:moveTo>
                <a:lnTo>
                  <a:pt x="4579" y="4186"/>
                </a:lnTo>
                <a:lnTo>
                  <a:pt x="4644" y="4357"/>
                </a:lnTo>
                <a:lnTo>
                  <a:pt x="4521" y="4323"/>
                </a:lnTo>
                <a:lnTo>
                  <a:pt x="4521" y="4405"/>
                </a:lnTo>
                <a:lnTo>
                  <a:pt x="4664" y="4598"/>
                </a:lnTo>
                <a:lnTo>
                  <a:pt x="4707" y="4688"/>
                </a:lnTo>
                <a:lnTo>
                  <a:pt x="4760" y="4707"/>
                </a:lnTo>
                <a:lnTo>
                  <a:pt x="4857" y="4611"/>
                </a:lnTo>
                <a:lnTo>
                  <a:pt x="4867" y="4392"/>
                </a:lnTo>
                <a:lnTo>
                  <a:pt x="4782" y="4282"/>
                </a:lnTo>
                <a:lnTo>
                  <a:pt x="4835" y="4158"/>
                </a:lnTo>
                <a:lnTo>
                  <a:pt x="4819" y="4082"/>
                </a:lnTo>
                <a:lnTo>
                  <a:pt x="4717" y="4117"/>
                </a:lnTo>
                <a:lnTo>
                  <a:pt x="4649" y="4055"/>
                </a:lnTo>
                <a:close/>
                <a:moveTo>
                  <a:pt x="18798" y="4055"/>
                </a:moveTo>
                <a:lnTo>
                  <a:pt x="18723" y="4076"/>
                </a:lnTo>
                <a:lnTo>
                  <a:pt x="18670" y="4186"/>
                </a:lnTo>
                <a:lnTo>
                  <a:pt x="18680" y="4198"/>
                </a:lnTo>
                <a:lnTo>
                  <a:pt x="18798" y="4226"/>
                </a:lnTo>
                <a:lnTo>
                  <a:pt x="18887" y="4226"/>
                </a:lnTo>
                <a:lnTo>
                  <a:pt x="18877" y="4158"/>
                </a:lnTo>
                <a:lnTo>
                  <a:pt x="18798" y="4055"/>
                </a:lnTo>
                <a:close/>
                <a:moveTo>
                  <a:pt x="5495" y="4070"/>
                </a:moveTo>
                <a:lnTo>
                  <a:pt x="5346" y="4138"/>
                </a:lnTo>
                <a:lnTo>
                  <a:pt x="5282" y="4248"/>
                </a:lnTo>
                <a:lnTo>
                  <a:pt x="5239" y="4473"/>
                </a:lnTo>
                <a:lnTo>
                  <a:pt x="5256" y="4714"/>
                </a:lnTo>
                <a:lnTo>
                  <a:pt x="5341" y="4714"/>
                </a:lnTo>
                <a:lnTo>
                  <a:pt x="5282" y="4826"/>
                </a:lnTo>
                <a:lnTo>
                  <a:pt x="5329" y="4901"/>
                </a:lnTo>
                <a:lnTo>
                  <a:pt x="5420" y="4935"/>
                </a:lnTo>
                <a:lnTo>
                  <a:pt x="5548" y="5004"/>
                </a:lnTo>
                <a:lnTo>
                  <a:pt x="5761" y="5051"/>
                </a:lnTo>
                <a:lnTo>
                  <a:pt x="5867" y="5023"/>
                </a:lnTo>
                <a:lnTo>
                  <a:pt x="5894" y="4954"/>
                </a:lnTo>
                <a:lnTo>
                  <a:pt x="5941" y="5032"/>
                </a:lnTo>
                <a:lnTo>
                  <a:pt x="5994" y="5045"/>
                </a:lnTo>
                <a:lnTo>
                  <a:pt x="6054" y="5176"/>
                </a:lnTo>
                <a:lnTo>
                  <a:pt x="6015" y="5229"/>
                </a:lnTo>
                <a:lnTo>
                  <a:pt x="6138" y="5307"/>
                </a:lnTo>
                <a:lnTo>
                  <a:pt x="6223" y="5401"/>
                </a:lnTo>
                <a:lnTo>
                  <a:pt x="6250" y="5470"/>
                </a:lnTo>
                <a:lnTo>
                  <a:pt x="6266" y="5560"/>
                </a:lnTo>
                <a:lnTo>
                  <a:pt x="6187" y="5745"/>
                </a:lnTo>
                <a:lnTo>
                  <a:pt x="6170" y="5835"/>
                </a:lnTo>
                <a:lnTo>
                  <a:pt x="6187" y="5904"/>
                </a:lnTo>
                <a:lnTo>
                  <a:pt x="6069" y="5925"/>
                </a:lnTo>
                <a:lnTo>
                  <a:pt x="5957" y="5925"/>
                </a:lnTo>
                <a:lnTo>
                  <a:pt x="5921" y="6063"/>
                </a:lnTo>
                <a:lnTo>
                  <a:pt x="5967" y="6116"/>
                </a:lnTo>
                <a:lnTo>
                  <a:pt x="6138" y="6088"/>
                </a:lnTo>
                <a:lnTo>
                  <a:pt x="6138" y="6041"/>
                </a:lnTo>
                <a:lnTo>
                  <a:pt x="6223" y="6123"/>
                </a:lnTo>
                <a:lnTo>
                  <a:pt x="6308" y="6213"/>
                </a:lnTo>
                <a:lnTo>
                  <a:pt x="6286" y="6260"/>
                </a:lnTo>
                <a:lnTo>
                  <a:pt x="6356" y="6344"/>
                </a:lnTo>
                <a:lnTo>
                  <a:pt x="6484" y="6440"/>
                </a:lnTo>
                <a:lnTo>
                  <a:pt x="6644" y="6501"/>
                </a:lnTo>
                <a:lnTo>
                  <a:pt x="6632" y="6447"/>
                </a:lnTo>
                <a:lnTo>
                  <a:pt x="6574" y="6344"/>
                </a:lnTo>
                <a:lnTo>
                  <a:pt x="6489" y="6200"/>
                </a:lnTo>
                <a:lnTo>
                  <a:pt x="6639" y="6337"/>
                </a:lnTo>
                <a:lnTo>
                  <a:pt x="6707" y="6378"/>
                </a:lnTo>
                <a:lnTo>
                  <a:pt x="6728" y="6260"/>
                </a:lnTo>
                <a:lnTo>
                  <a:pt x="6692" y="6088"/>
                </a:lnTo>
                <a:lnTo>
                  <a:pt x="6670" y="6047"/>
                </a:lnTo>
                <a:lnTo>
                  <a:pt x="6591" y="5966"/>
                </a:lnTo>
                <a:lnTo>
                  <a:pt x="6526" y="5856"/>
                </a:lnTo>
                <a:lnTo>
                  <a:pt x="6532" y="5753"/>
                </a:lnTo>
                <a:lnTo>
                  <a:pt x="6612" y="5732"/>
                </a:lnTo>
                <a:lnTo>
                  <a:pt x="6702" y="5904"/>
                </a:lnTo>
                <a:lnTo>
                  <a:pt x="6772" y="5985"/>
                </a:lnTo>
                <a:lnTo>
                  <a:pt x="6878" y="5773"/>
                </a:lnTo>
                <a:lnTo>
                  <a:pt x="6893" y="5635"/>
                </a:lnTo>
                <a:lnTo>
                  <a:pt x="6803" y="5629"/>
                </a:lnTo>
                <a:lnTo>
                  <a:pt x="6719" y="5444"/>
                </a:lnTo>
                <a:lnTo>
                  <a:pt x="6627" y="5401"/>
                </a:lnTo>
                <a:lnTo>
                  <a:pt x="6489" y="5272"/>
                </a:lnTo>
                <a:lnTo>
                  <a:pt x="6596" y="5169"/>
                </a:lnTo>
                <a:lnTo>
                  <a:pt x="6542" y="4969"/>
                </a:lnTo>
                <a:lnTo>
                  <a:pt x="6489" y="4879"/>
                </a:lnTo>
                <a:lnTo>
                  <a:pt x="6346" y="4791"/>
                </a:lnTo>
                <a:lnTo>
                  <a:pt x="6286" y="4639"/>
                </a:lnTo>
                <a:lnTo>
                  <a:pt x="6180" y="4695"/>
                </a:lnTo>
                <a:lnTo>
                  <a:pt x="6170" y="4591"/>
                </a:lnTo>
                <a:lnTo>
                  <a:pt x="6090" y="4473"/>
                </a:lnTo>
                <a:lnTo>
                  <a:pt x="5962" y="4344"/>
                </a:lnTo>
                <a:lnTo>
                  <a:pt x="5904" y="4448"/>
                </a:lnTo>
                <a:lnTo>
                  <a:pt x="5793" y="4516"/>
                </a:lnTo>
                <a:lnTo>
                  <a:pt x="5798" y="4351"/>
                </a:lnTo>
                <a:lnTo>
                  <a:pt x="5701" y="4082"/>
                </a:lnTo>
                <a:lnTo>
                  <a:pt x="5553" y="4192"/>
                </a:lnTo>
                <a:lnTo>
                  <a:pt x="5500" y="4398"/>
                </a:lnTo>
                <a:lnTo>
                  <a:pt x="5452" y="4241"/>
                </a:lnTo>
                <a:lnTo>
                  <a:pt x="5495" y="4070"/>
                </a:lnTo>
                <a:close/>
                <a:moveTo>
                  <a:pt x="5814" y="4082"/>
                </a:moveTo>
                <a:lnTo>
                  <a:pt x="5788" y="4095"/>
                </a:lnTo>
                <a:lnTo>
                  <a:pt x="5781" y="4192"/>
                </a:lnTo>
                <a:lnTo>
                  <a:pt x="5846" y="4329"/>
                </a:lnTo>
                <a:lnTo>
                  <a:pt x="5867" y="4344"/>
                </a:lnTo>
                <a:lnTo>
                  <a:pt x="5931" y="4310"/>
                </a:lnTo>
                <a:lnTo>
                  <a:pt x="5989" y="4317"/>
                </a:lnTo>
                <a:lnTo>
                  <a:pt x="6054" y="4323"/>
                </a:lnTo>
                <a:lnTo>
                  <a:pt x="6047" y="4254"/>
                </a:lnTo>
                <a:lnTo>
                  <a:pt x="5947" y="4110"/>
                </a:lnTo>
                <a:lnTo>
                  <a:pt x="5814" y="4082"/>
                </a:lnTo>
                <a:close/>
                <a:moveTo>
                  <a:pt x="4362" y="4110"/>
                </a:moveTo>
                <a:lnTo>
                  <a:pt x="4282" y="4123"/>
                </a:lnTo>
                <a:lnTo>
                  <a:pt x="4260" y="4158"/>
                </a:lnTo>
                <a:lnTo>
                  <a:pt x="4352" y="4344"/>
                </a:lnTo>
                <a:lnTo>
                  <a:pt x="4405" y="4173"/>
                </a:lnTo>
                <a:lnTo>
                  <a:pt x="4362" y="4110"/>
                </a:lnTo>
                <a:close/>
                <a:moveTo>
                  <a:pt x="3781" y="4198"/>
                </a:moveTo>
                <a:lnTo>
                  <a:pt x="3622" y="4357"/>
                </a:lnTo>
                <a:lnTo>
                  <a:pt x="3585" y="4454"/>
                </a:lnTo>
                <a:lnTo>
                  <a:pt x="3537" y="4639"/>
                </a:lnTo>
                <a:lnTo>
                  <a:pt x="3639" y="4701"/>
                </a:lnTo>
                <a:lnTo>
                  <a:pt x="3728" y="4695"/>
                </a:lnTo>
                <a:lnTo>
                  <a:pt x="3590" y="4791"/>
                </a:lnTo>
                <a:lnTo>
                  <a:pt x="3622" y="4873"/>
                </a:lnTo>
                <a:lnTo>
                  <a:pt x="3707" y="4879"/>
                </a:lnTo>
                <a:lnTo>
                  <a:pt x="3830" y="4860"/>
                </a:lnTo>
                <a:lnTo>
                  <a:pt x="3941" y="4914"/>
                </a:lnTo>
                <a:lnTo>
                  <a:pt x="3866" y="4954"/>
                </a:lnTo>
                <a:lnTo>
                  <a:pt x="3781" y="4941"/>
                </a:lnTo>
                <a:lnTo>
                  <a:pt x="3692" y="4982"/>
                </a:lnTo>
                <a:lnTo>
                  <a:pt x="3653" y="5004"/>
                </a:lnTo>
                <a:lnTo>
                  <a:pt x="3728" y="5176"/>
                </a:lnTo>
                <a:lnTo>
                  <a:pt x="3776" y="5148"/>
                </a:lnTo>
                <a:lnTo>
                  <a:pt x="3856" y="5210"/>
                </a:lnTo>
                <a:lnTo>
                  <a:pt x="3888" y="5307"/>
                </a:lnTo>
                <a:lnTo>
                  <a:pt x="3968" y="5292"/>
                </a:lnTo>
                <a:lnTo>
                  <a:pt x="4144" y="5257"/>
                </a:lnTo>
                <a:lnTo>
                  <a:pt x="4250" y="5182"/>
                </a:lnTo>
                <a:lnTo>
                  <a:pt x="4318" y="5176"/>
                </a:lnTo>
                <a:lnTo>
                  <a:pt x="4420" y="5229"/>
                </a:lnTo>
                <a:lnTo>
                  <a:pt x="4526" y="5264"/>
                </a:lnTo>
                <a:lnTo>
                  <a:pt x="4543" y="5182"/>
                </a:lnTo>
                <a:lnTo>
                  <a:pt x="4505" y="5100"/>
                </a:lnTo>
                <a:lnTo>
                  <a:pt x="4606" y="5085"/>
                </a:lnTo>
                <a:lnTo>
                  <a:pt x="4611" y="4989"/>
                </a:lnTo>
                <a:lnTo>
                  <a:pt x="4505" y="4886"/>
                </a:lnTo>
                <a:lnTo>
                  <a:pt x="4405" y="4770"/>
                </a:lnTo>
                <a:lnTo>
                  <a:pt x="4388" y="4604"/>
                </a:lnTo>
                <a:lnTo>
                  <a:pt x="4352" y="4364"/>
                </a:lnTo>
                <a:lnTo>
                  <a:pt x="4287" y="4261"/>
                </a:lnTo>
                <a:lnTo>
                  <a:pt x="4229" y="4220"/>
                </a:lnTo>
                <a:lnTo>
                  <a:pt x="4175" y="4254"/>
                </a:lnTo>
                <a:lnTo>
                  <a:pt x="4219" y="4516"/>
                </a:lnTo>
                <a:lnTo>
                  <a:pt x="4192" y="4619"/>
                </a:lnTo>
                <a:lnTo>
                  <a:pt x="4144" y="4370"/>
                </a:lnTo>
                <a:lnTo>
                  <a:pt x="4091" y="4289"/>
                </a:lnTo>
                <a:lnTo>
                  <a:pt x="4021" y="4420"/>
                </a:lnTo>
                <a:lnTo>
                  <a:pt x="3941" y="4289"/>
                </a:lnTo>
                <a:lnTo>
                  <a:pt x="3813" y="4370"/>
                </a:lnTo>
                <a:lnTo>
                  <a:pt x="3840" y="4248"/>
                </a:lnTo>
                <a:lnTo>
                  <a:pt x="3781" y="4198"/>
                </a:lnTo>
                <a:close/>
                <a:moveTo>
                  <a:pt x="4947" y="4551"/>
                </a:moveTo>
                <a:lnTo>
                  <a:pt x="4877" y="4722"/>
                </a:lnTo>
                <a:lnTo>
                  <a:pt x="4872" y="4976"/>
                </a:lnTo>
                <a:lnTo>
                  <a:pt x="4942" y="5066"/>
                </a:lnTo>
                <a:lnTo>
                  <a:pt x="5005" y="5195"/>
                </a:lnTo>
                <a:lnTo>
                  <a:pt x="4978" y="5401"/>
                </a:lnTo>
                <a:lnTo>
                  <a:pt x="4930" y="5395"/>
                </a:lnTo>
                <a:lnTo>
                  <a:pt x="4893" y="5554"/>
                </a:lnTo>
                <a:lnTo>
                  <a:pt x="4893" y="5367"/>
                </a:lnTo>
                <a:lnTo>
                  <a:pt x="4804" y="5298"/>
                </a:lnTo>
                <a:lnTo>
                  <a:pt x="4751" y="5332"/>
                </a:lnTo>
                <a:lnTo>
                  <a:pt x="4760" y="5457"/>
                </a:lnTo>
                <a:lnTo>
                  <a:pt x="4676" y="5457"/>
                </a:lnTo>
                <a:lnTo>
                  <a:pt x="4584" y="5485"/>
                </a:lnTo>
                <a:lnTo>
                  <a:pt x="4478" y="5395"/>
                </a:lnTo>
                <a:lnTo>
                  <a:pt x="4415" y="5410"/>
                </a:lnTo>
                <a:lnTo>
                  <a:pt x="4357" y="5298"/>
                </a:lnTo>
                <a:lnTo>
                  <a:pt x="4308" y="5251"/>
                </a:lnTo>
                <a:lnTo>
                  <a:pt x="4260" y="5272"/>
                </a:lnTo>
                <a:lnTo>
                  <a:pt x="4192" y="5285"/>
                </a:lnTo>
                <a:lnTo>
                  <a:pt x="4154" y="5354"/>
                </a:lnTo>
                <a:lnTo>
                  <a:pt x="4212" y="5435"/>
                </a:lnTo>
                <a:lnTo>
                  <a:pt x="4149" y="5539"/>
                </a:lnTo>
                <a:lnTo>
                  <a:pt x="4086" y="5423"/>
                </a:lnTo>
                <a:lnTo>
                  <a:pt x="4037" y="5457"/>
                </a:lnTo>
                <a:lnTo>
                  <a:pt x="3878" y="5478"/>
                </a:lnTo>
                <a:lnTo>
                  <a:pt x="3776" y="5435"/>
                </a:lnTo>
                <a:lnTo>
                  <a:pt x="3856" y="5332"/>
                </a:lnTo>
                <a:lnTo>
                  <a:pt x="3776" y="5229"/>
                </a:lnTo>
                <a:lnTo>
                  <a:pt x="3718" y="5244"/>
                </a:lnTo>
                <a:lnTo>
                  <a:pt x="3639" y="5210"/>
                </a:lnTo>
                <a:lnTo>
                  <a:pt x="3506" y="5126"/>
                </a:lnTo>
                <a:lnTo>
                  <a:pt x="3414" y="5038"/>
                </a:lnTo>
                <a:lnTo>
                  <a:pt x="3346" y="5023"/>
                </a:lnTo>
                <a:lnTo>
                  <a:pt x="3319" y="5092"/>
                </a:lnTo>
                <a:lnTo>
                  <a:pt x="3250" y="5126"/>
                </a:lnTo>
                <a:lnTo>
                  <a:pt x="3240" y="4963"/>
                </a:lnTo>
                <a:lnTo>
                  <a:pt x="3165" y="5107"/>
                </a:lnTo>
                <a:lnTo>
                  <a:pt x="3063" y="4914"/>
                </a:lnTo>
                <a:lnTo>
                  <a:pt x="3027" y="4886"/>
                </a:lnTo>
                <a:lnTo>
                  <a:pt x="3010" y="4989"/>
                </a:lnTo>
                <a:lnTo>
                  <a:pt x="2969" y="5045"/>
                </a:lnTo>
                <a:lnTo>
                  <a:pt x="2930" y="4948"/>
                </a:lnTo>
                <a:lnTo>
                  <a:pt x="2836" y="5004"/>
                </a:lnTo>
                <a:lnTo>
                  <a:pt x="2744" y="5100"/>
                </a:lnTo>
                <a:lnTo>
                  <a:pt x="2659" y="5079"/>
                </a:lnTo>
                <a:lnTo>
                  <a:pt x="2590" y="5141"/>
                </a:lnTo>
                <a:lnTo>
                  <a:pt x="2536" y="5229"/>
                </a:lnTo>
                <a:lnTo>
                  <a:pt x="2473" y="5210"/>
                </a:lnTo>
                <a:lnTo>
                  <a:pt x="2384" y="5107"/>
                </a:lnTo>
                <a:lnTo>
                  <a:pt x="2277" y="5057"/>
                </a:lnTo>
                <a:lnTo>
                  <a:pt x="2212" y="5023"/>
                </a:lnTo>
                <a:lnTo>
                  <a:pt x="2123" y="4963"/>
                </a:lnTo>
                <a:lnTo>
                  <a:pt x="2048" y="4997"/>
                </a:lnTo>
                <a:lnTo>
                  <a:pt x="2000" y="4969"/>
                </a:lnTo>
                <a:lnTo>
                  <a:pt x="1888" y="4948"/>
                </a:lnTo>
                <a:lnTo>
                  <a:pt x="1765" y="4879"/>
                </a:lnTo>
                <a:lnTo>
                  <a:pt x="1707" y="4901"/>
                </a:lnTo>
                <a:lnTo>
                  <a:pt x="1617" y="4860"/>
                </a:lnTo>
                <a:lnTo>
                  <a:pt x="1622" y="4810"/>
                </a:lnTo>
                <a:lnTo>
                  <a:pt x="1521" y="4798"/>
                </a:lnTo>
                <a:lnTo>
                  <a:pt x="1494" y="4838"/>
                </a:lnTo>
                <a:lnTo>
                  <a:pt x="1453" y="4735"/>
                </a:lnTo>
                <a:lnTo>
                  <a:pt x="1366" y="4688"/>
                </a:lnTo>
                <a:lnTo>
                  <a:pt x="1277" y="4810"/>
                </a:lnTo>
                <a:lnTo>
                  <a:pt x="1223" y="4798"/>
                </a:lnTo>
                <a:lnTo>
                  <a:pt x="1112" y="4894"/>
                </a:lnTo>
                <a:lnTo>
                  <a:pt x="1054" y="4920"/>
                </a:lnTo>
                <a:lnTo>
                  <a:pt x="994" y="5023"/>
                </a:lnTo>
                <a:lnTo>
                  <a:pt x="979" y="5135"/>
                </a:lnTo>
                <a:lnTo>
                  <a:pt x="904" y="5229"/>
                </a:lnTo>
                <a:lnTo>
                  <a:pt x="803" y="5238"/>
                </a:lnTo>
                <a:lnTo>
                  <a:pt x="771" y="5341"/>
                </a:lnTo>
                <a:lnTo>
                  <a:pt x="851" y="5410"/>
                </a:lnTo>
                <a:lnTo>
                  <a:pt x="904" y="5491"/>
                </a:lnTo>
                <a:lnTo>
                  <a:pt x="947" y="5588"/>
                </a:lnTo>
                <a:lnTo>
                  <a:pt x="1021" y="5663"/>
                </a:lnTo>
                <a:lnTo>
                  <a:pt x="1069" y="5779"/>
                </a:lnTo>
                <a:lnTo>
                  <a:pt x="941" y="5788"/>
                </a:lnTo>
                <a:lnTo>
                  <a:pt x="952" y="5691"/>
                </a:lnTo>
                <a:lnTo>
                  <a:pt x="904" y="5691"/>
                </a:lnTo>
                <a:lnTo>
                  <a:pt x="771" y="5788"/>
                </a:lnTo>
                <a:lnTo>
                  <a:pt x="691" y="5863"/>
                </a:lnTo>
                <a:lnTo>
                  <a:pt x="766" y="5966"/>
                </a:lnTo>
                <a:lnTo>
                  <a:pt x="793" y="6041"/>
                </a:lnTo>
                <a:lnTo>
                  <a:pt x="878" y="6082"/>
                </a:lnTo>
                <a:lnTo>
                  <a:pt x="957" y="6063"/>
                </a:lnTo>
                <a:lnTo>
                  <a:pt x="1006" y="6097"/>
                </a:lnTo>
                <a:lnTo>
                  <a:pt x="1021" y="6063"/>
                </a:lnTo>
                <a:lnTo>
                  <a:pt x="1085" y="6020"/>
                </a:lnTo>
                <a:lnTo>
                  <a:pt x="1122" y="6020"/>
                </a:lnTo>
                <a:lnTo>
                  <a:pt x="1074" y="6088"/>
                </a:lnTo>
                <a:lnTo>
                  <a:pt x="1112" y="6116"/>
                </a:lnTo>
                <a:lnTo>
                  <a:pt x="1122" y="6200"/>
                </a:lnTo>
                <a:lnTo>
                  <a:pt x="1074" y="6247"/>
                </a:lnTo>
                <a:lnTo>
                  <a:pt x="1032" y="6234"/>
                </a:lnTo>
                <a:lnTo>
                  <a:pt x="984" y="6316"/>
                </a:lnTo>
                <a:lnTo>
                  <a:pt x="947" y="6288"/>
                </a:lnTo>
                <a:lnTo>
                  <a:pt x="899" y="6303"/>
                </a:lnTo>
                <a:lnTo>
                  <a:pt x="878" y="6385"/>
                </a:lnTo>
                <a:lnTo>
                  <a:pt x="829" y="6481"/>
                </a:lnTo>
                <a:lnTo>
                  <a:pt x="808" y="6569"/>
                </a:lnTo>
                <a:lnTo>
                  <a:pt x="851" y="6638"/>
                </a:lnTo>
                <a:lnTo>
                  <a:pt x="851" y="6722"/>
                </a:lnTo>
                <a:lnTo>
                  <a:pt x="894" y="6763"/>
                </a:lnTo>
                <a:lnTo>
                  <a:pt x="941" y="6831"/>
                </a:lnTo>
                <a:lnTo>
                  <a:pt x="1016" y="6803"/>
                </a:lnTo>
                <a:lnTo>
                  <a:pt x="1054" y="6853"/>
                </a:lnTo>
                <a:lnTo>
                  <a:pt x="1047" y="6907"/>
                </a:lnTo>
                <a:lnTo>
                  <a:pt x="1047" y="6997"/>
                </a:lnTo>
                <a:lnTo>
                  <a:pt x="1085" y="6997"/>
                </a:lnTo>
                <a:lnTo>
                  <a:pt x="1144" y="6941"/>
                </a:lnTo>
                <a:lnTo>
                  <a:pt x="1165" y="7010"/>
                </a:lnTo>
                <a:lnTo>
                  <a:pt x="1180" y="6962"/>
                </a:lnTo>
                <a:lnTo>
                  <a:pt x="1218" y="7031"/>
                </a:lnTo>
                <a:lnTo>
                  <a:pt x="1250" y="6982"/>
                </a:lnTo>
                <a:lnTo>
                  <a:pt x="1272" y="7003"/>
                </a:lnTo>
                <a:lnTo>
                  <a:pt x="1340" y="6962"/>
                </a:lnTo>
                <a:lnTo>
                  <a:pt x="1308" y="7044"/>
                </a:lnTo>
                <a:lnTo>
                  <a:pt x="1298" y="7153"/>
                </a:lnTo>
                <a:lnTo>
                  <a:pt x="1255" y="7203"/>
                </a:lnTo>
                <a:lnTo>
                  <a:pt x="1240" y="7231"/>
                </a:lnTo>
                <a:lnTo>
                  <a:pt x="1160" y="7312"/>
                </a:lnTo>
                <a:lnTo>
                  <a:pt x="1134" y="7368"/>
                </a:lnTo>
                <a:lnTo>
                  <a:pt x="1059" y="7381"/>
                </a:lnTo>
                <a:lnTo>
                  <a:pt x="1001" y="7456"/>
                </a:lnTo>
                <a:lnTo>
                  <a:pt x="941" y="7497"/>
                </a:lnTo>
                <a:lnTo>
                  <a:pt x="878" y="7559"/>
                </a:lnTo>
                <a:lnTo>
                  <a:pt x="888" y="7581"/>
                </a:lnTo>
                <a:lnTo>
                  <a:pt x="984" y="7546"/>
                </a:lnTo>
                <a:lnTo>
                  <a:pt x="1032" y="7497"/>
                </a:lnTo>
                <a:lnTo>
                  <a:pt x="1095" y="7456"/>
                </a:lnTo>
                <a:lnTo>
                  <a:pt x="1149" y="7415"/>
                </a:lnTo>
                <a:lnTo>
                  <a:pt x="1187" y="7428"/>
                </a:lnTo>
                <a:lnTo>
                  <a:pt x="1255" y="7368"/>
                </a:lnTo>
                <a:lnTo>
                  <a:pt x="1277" y="7306"/>
                </a:lnTo>
                <a:lnTo>
                  <a:pt x="1366" y="7237"/>
                </a:lnTo>
                <a:lnTo>
                  <a:pt x="1383" y="7175"/>
                </a:lnTo>
                <a:lnTo>
                  <a:pt x="1441" y="7134"/>
                </a:lnTo>
                <a:lnTo>
                  <a:pt x="1499" y="7072"/>
                </a:lnTo>
                <a:lnTo>
                  <a:pt x="1559" y="6969"/>
                </a:lnTo>
                <a:lnTo>
                  <a:pt x="1516" y="6900"/>
                </a:lnTo>
                <a:lnTo>
                  <a:pt x="1596" y="6791"/>
                </a:lnTo>
                <a:lnTo>
                  <a:pt x="1639" y="6687"/>
                </a:lnTo>
                <a:lnTo>
                  <a:pt x="1712" y="6604"/>
                </a:lnTo>
                <a:lnTo>
                  <a:pt x="1729" y="6638"/>
                </a:lnTo>
                <a:lnTo>
                  <a:pt x="1666" y="6687"/>
                </a:lnTo>
                <a:lnTo>
                  <a:pt x="1639" y="6838"/>
                </a:lnTo>
                <a:lnTo>
                  <a:pt x="1649" y="6928"/>
                </a:lnTo>
                <a:lnTo>
                  <a:pt x="1712" y="6894"/>
                </a:lnTo>
                <a:lnTo>
                  <a:pt x="1765" y="6844"/>
                </a:lnTo>
                <a:lnTo>
                  <a:pt x="1830" y="6810"/>
                </a:lnTo>
                <a:lnTo>
                  <a:pt x="1867" y="6803"/>
                </a:lnTo>
                <a:lnTo>
                  <a:pt x="1852" y="6700"/>
                </a:lnTo>
                <a:lnTo>
                  <a:pt x="1915" y="6666"/>
                </a:lnTo>
                <a:lnTo>
                  <a:pt x="1990" y="6728"/>
                </a:lnTo>
                <a:lnTo>
                  <a:pt x="2101" y="6803"/>
                </a:lnTo>
                <a:lnTo>
                  <a:pt x="2181" y="6791"/>
                </a:lnTo>
                <a:lnTo>
                  <a:pt x="2282" y="6838"/>
                </a:lnTo>
                <a:lnTo>
                  <a:pt x="2340" y="6872"/>
                </a:lnTo>
                <a:lnTo>
                  <a:pt x="2463" y="7025"/>
                </a:lnTo>
                <a:lnTo>
                  <a:pt x="2531" y="7065"/>
                </a:lnTo>
                <a:lnTo>
                  <a:pt x="2623" y="7065"/>
                </a:lnTo>
                <a:lnTo>
                  <a:pt x="2681" y="7078"/>
                </a:lnTo>
                <a:lnTo>
                  <a:pt x="2708" y="7209"/>
                </a:lnTo>
                <a:lnTo>
                  <a:pt x="2787" y="7319"/>
                </a:lnTo>
                <a:lnTo>
                  <a:pt x="2802" y="7437"/>
                </a:lnTo>
                <a:lnTo>
                  <a:pt x="2851" y="7478"/>
                </a:lnTo>
                <a:lnTo>
                  <a:pt x="2882" y="7525"/>
                </a:lnTo>
                <a:lnTo>
                  <a:pt x="2889" y="7594"/>
                </a:lnTo>
                <a:lnTo>
                  <a:pt x="2957" y="7690"/>
                </a:lnTo>
                <a:lnTo>
                  <a:pt x="2969" y="7787"/>
                </a:lnTo>
                <a:lnTo>
                  <a:pt x="3042" y="7841"/>
                </a:lnTo>
                <a:lnTo>
                  <a:pt x="3032" y="7918"/>
                </a:lnTo>
                <a:lnTo>
                  <a:pt x="3063" y="8021"/>
                </a:lnTo>
                <a:lnTo>
                  <a:pt x="3170" y="8075"/>
                </a:lnTo>
                <a:lnTo>
                  <a:pt x="3213" y="8124"/>
                </a:lnTo>
                <a:lnTo>
                  <a:pt x="3324" y="8234"/>
                </a:lnTo>
                <a:lnTo>
                  <a:pt x="3334" y="8234"/>
                </a:lnTo>
                <a:lnTo>
                  <a:pt x="3356" y="8330"/>
                </a:lnTo>
                <a:lnTo>
                  <a:pt x="3361" y="8418"/>
                </a:lnTo>
                <a:lnTo>
                  <a:pt x="3351" y="8453"/>
                </a:lnTo>
                <a:lnTo>
                  <a:pt x="3319" y="8343"/>
                </a:lnTo>
                <a:lnTo>
                  <a:pt x="3235" y="8309"/>
                </a:lnTo>
                <a:lnTo>
                  <a:pt x="3228" y="8330"/>
                </a:lnTo>
                <a:lnTo>
                  <a:pt x="3245" y="8384"/>
                </a:lnTo>
                <a:lnTo>
                  <a:pt x="3261" y="8474"/>
                </a:lnTo>
                <a:lnTo>
                  <a:pt x="3271" y="8625"/>
                </a:lnTo>
                <a:lnTo>
                  <a:pt x="3261" y="8811"/>
                </a:lnTo>
                <a:lnTo>
                  <a:pt x="3235" y="8914"/>
                </a:lnTo>
                <a:lnTo>
                  <a:pt x="3255" y="8990"/>
                </a:lnTo>
                <a:lnTo>
                  <a:pt x="3255" y="9071"/>
                </a:lnTo>
                <a:lnTo>
                  <a:pt x="3245" y="9155"/>
                </a:lnTo>
                <a:lnTo>
                  <a:pt x="3276" y="9209"/>
                </a:lnTo>
                <a:lnTo>
                  <a:pt x="3281" y="9292"/>
                </a:lnTo>
                <a:lnTo>
                  <a:pt x="3329" y="9368"/>
                </a:lnTo>
                <a:lnTo>
                  <a:pt x="3351" y="9402"/>
                </a:lnTo>
                <a:lnTo>
                  <a:pt x="3351" y="9421"/>
                </a:lnTo>
                <a:lnTo>
                  <a:pt x="3399" y="9552"/>
                </a:lnTo>
                <a:lnTo>
                  <a:pt x="3457" y="9649"/>
                </a:lnTo>
                <a:lnTo>
                  <a:pt x="3462" y="9696"/>
                </a:lnTo>
                <a:lnTo>
                  <a:pt x="3479" y="9711"/>
                </a:lnTo>
                <a:lnTo>
                  <a:pt x="3532" y="9718"/>
                </a:lnTo>
                <a:lnTo>
                  <a:pt x="3554" y="9746"/>
                </a:lnTo>
                <a:lnTo>
                  <a:pt x="3585" y="9752"/>
                </a:lnTo>
                <a:lnTo>
                  <a:pt x="3590" y="9773"/>
                </a:lnTo>
                <a:lnTo>
                  <a:pt x="3622" y="9786"/>
                </a:lnTo>
                <a:lnTo>
                  <a:pt x="3660" y="9842"/>
                </a:lnTo>
                <a:lnTo>
                  <a:pt x="3670" y="9883"/>
                </a:lnTo>
                <a:lnTo>
                  <a:pt x="3692" y="9965"/>
                </a:lnTo>
                <a:lnTo>
                  <a:pt x="3718" y="10033"/>
                </a:lnTo>
                <a:lnTo>
                  <a:pt x="3740" y="10089"/>
                </a:lnTo>
                <a:lnTo>
                  <a:pt x="3760" y="10143"/>
                </a:lnTo>
                <a:lnTo>
                  <a:pt x="3798" y="10171"/>
                </a:lnTo>
                <a:lnTo>
                  <a:pt x="3840" y="10233"/>
                </a:lnTo>
                <a:lnTo>
                  <a:pt x="3840" y="10267"/>
                </a:lnTo>
                <a:lnTo>
                  <a:pt x="3820" y="10302"/>
                </a:lnTo>
                <a:lnTo>
                  <a:pt x="3793" y="10295"/>
                </a:lnTo>
                <a:lnTo>
                  <a:pt x="3786" y="10302"/>
                </a:lnTo>
                <a:lnTo>
                  <a:pt x="3825" y="10349"/>
                </a:lnTo>
                <a:lnTo>
                  <a:pt x="3856" y="10370"/>
                </a:lnTo>
                <a:lnTo>
                  <a:pt x="3873" y="10392"/>
                </a:lnTo>
                <a:lnTo>
                  <a:pt x="3883" y="10383"/>
                </a:lnTo>
                <a:lnTo>
                  <a:pt x="3919" y="10418"/>
                </a:lnTo>
                <a:lnTo>
                  <a:pt x="3946" y="10446"/>
                </a:lnTo>
                <a:lnTo>
                  <a:pt x="3958" y="10486"/>
                </a:lnTo>
                <a:lnTo>
                  <a:pt x="3958" y="10549"/>
                </a:lnTo>
                <a:lnTo>
                  <a:pt x="3984" y="10570"/>
                </a:lnTo>
                <a:lnTo>
                  <a:pt x="4026" y="10611"/>
                </a:lnTo>
                <a:lnTo>
                  <a:pt x="4064" y="10658"/>
                </a:lnTo>
                <a:lnTo>
                  <a:pt x="4079" y="10708"/>
                </a:lnTo>
                <a:lnTo>
                  <a:pt x="4091" y="10708"/>
                </a:lnTo>
                <a:lnTo>
                  <a:pt x="4117" y="10680"/>
                </a:lnTo>
                <a:lnTo>
                  <a:pt x="4117" y="10667"/>
                </a:lnTo>
                <a:lnTo>
                  <a:pt x="4096" y="10624"/>
                </a:lnTo>
                <a:lnTo>
                  <a:pt x="4074" y="10590"/>
                </a:lnTo>
                <a:lnTo>
                  <a:pt x="4047" y="10590"/>
                </a:lnTo>
                <a:lnTo>
                  <a:pt x="4042" y="10542"/>
                </a:lnTo>
                <a:lnTo>
                  <a:pt x="4026" y="10508"/>
                </a:lnTo>
                <a:lnTo>
                  <a:pt x="4011" y="10467"/>
                </a:lnTo>
                <a:lnTo>
                  <a:pt x="3989" y="10392"/>
                </a:lnTo>
                <a:lnTo>
                  <a:pt x="3953" y="10349"/>
                </a:lnTo>
                <a:lnTo>
                  <a:pt x="3941" y="10315"/>
                </a:lnTo>
                <a:lnTo>
                  <a:pt x="3919" y="10295"/>
                </a:lnTo>
                <a:lnTo>
                  <a:pt x="3909" y="10239"/>
                </a:lnTo>
                <a:lnTo>
                  <a:pt x="3899" y="10239"/>
                </a:lnTo>
                <a:lnTo>
                  <a:pt x="3893" y="10212"/>
                </a:lnTo>
                <a:lnTo>
                  <a:pt x="3883" y="10205"/>
                </a:lnTo>
                <a:lnTo>
                  <a:pt x="3873" y="10186"/>
                </a:lnTo>
                <a:lnTo>
                  <a:pt x="3830" y="10130"/>
                </a:lnTo>
                <a:lnTo>
                  <a:pt x="3808" y="10096"/>
                </a:lnTo>
                <a:lnTo>
                  <a:pt x="3803" y="10027"/>
                </a:lnTo>
                <a:lnTo>
                  <a:pt x="3798" y="9986"/>
                </a:lnTo>
                <a:lnTo>
                  <a:pt x="3803" y="9952"/>
                </a:lnTo>
                <a:lnTo>
                  <a:pt x="3840" y="9971"/>
                </a:lnTo>
                <a:lnTo>
                  <a:pt x="3856" y="9971"/>
                </a:lnTo>
                <a:lnTo>
                  <a:pt x="3899" y="10005"/>
                </a:lnTo>
                <a:lnTo>
                  <a:pt x="3899" y="10040"/>
                </a:lnTo>
                <a:lnTo>
                  <a:pt x="3919" y="10102"/>
                </a:lnTo>
                <a:lnTo>
                  <a:pt x="3953" y="10171"/>
                </a:lnTo>
                <a:lnTo>
                  <a:pt x="3953" y="10199"/>
                </a:lnTo>
                <a:lnTo>
                  <a:pt x="3979" y="10239"/>
                </a:lnTo>
                <a:lnTo>
                  <a:pt x="4016" y="10280"/>
                </a:lnTo>
                <a:lnTo>
                  <a:pt x="4047" y="10289"/>
                </a:lnTo>
                <a:lnTo>
                  <a:pt x="4059" y="10349"/>
                </a:lnTo>
                <a:lnTo>
                  <a:pt x="4096" y="10392"/>
                </a:lnTo>
                <a:lnTo>
                  <a:pt x="4127" y="10411"/>
                </a:lnTo>
                <a:lnTo>
                  <a:pt x="4117" y="10461"/>
                </a:lnTo>
                <a:lnTo>
                  <a:pt x="4127" y="10480"/>
                </a:lnTo>
                <a:lnTo>
                  <a:pt x="4175" y="10514"/>
                </a:lnTo>
                <a:lnTo>
                  <a:pt x="4207" y="10570"/>
                </a:lnTo>
                <a:lnTo>
                  <a:pt x="4265" y="10632"/>
                </a:lnTo>
                <a:lnTo>
                  <a:pt x="4313" y="10714"/>
                </a:lnTo>
                <a:lnTo>
                  <a:pt x="4335" y="10755"/>
                </a:lnTo>
                <a:lnTo>
                  <a:pt x="4340" y="10783"/>
                </a:lnTo>
                <a:lnTo>
                  <a:pt x="4362" y="10824"/>
                </a:lnTo>
                <a:lnTo>
                  <a:pt x="4362" y="10852"/>
                </a:lnTo>
                <a:lnTo>
                  <a:pt x="4345" y="10873"/>
                </a:lnTo>
                <a:lnTo>
                  <a:pt x="4352" y="10892"/>
                </a:lnTo>
                <a:lnTo>
                  <a:pt x="4335" y="10899"/>
                </a:lnTo>
                <a:lnTo>
                  <a:pt x="4345" y="10942"/>
                </a:lnTo>
                <a:lnTo>
                  <a:pt x="4378" y="10989"/>
                </a:lnTo>
                <a:lnTo>
                  <a:pt x="4436" y="11036"/>
                </a:lnTo>
                <a:lnTo>
                  <a:pt x="4463" y="11071"/>
                </a:lnTo>
                <a:lnTo>
                  <a:pt x="4521" y="11099"/>
                </a:lnTo>
                <a:lnTo>
                  <a:pt x="4553" y="11099"/>
                </a:lnTo>
                <a:lnTo>
                  <a:pt x="4569" y="11120"/>
                </a:lnTo>
                <a:lnTo>
                  <a:pt x="4618" y="11161"/>
                </a:lnTo>
                <a:lnTo>
                  <a:pt x="4686" y="11195"/>
                </a:lnTo>
                <a:lnTo>
                  <a:pt x="4729" y="11208"/>
                </a:lnTo>
                <a:lnTo>
                  <a:pt x="4782" y="11242"/>
                </a:lnTo>
                <a:lnTo>
                  <a:pt x="4824" y="11257"/>
                </a:lnTo>
                <a:lnTo>
                  <a:pt x="4867" y="11277"/>
                </a:lnTo>
                <a:lnTo>
                  <a:pt x="4898" y="11270"/>
                </a:lnTo>
                <a:lnTo>
                  <a:pt x="4947" y="11242"/>
                </a:lnTo>
                <a:lnTo>
                  <a:pt x="4978" y="11236"/>
                </a:lnTo>
                <a:lnTo>
                  <a:pt x="5026" y="11257"/>
                </a:lnTo>
                <a:lnTo>
                  <a:pt x="5053" y="11277"/>
                </a:lnTo>
                <a:lnTo>
                  <a:pt x="5123" y="11367"/>
                </a:lnTo>
                <a:lnTo>
                  <a:pt x="5154" y="11395"/>
                </a:lnTo>
                <a:lnTo>
                  <a:pt x="5181" y="11414"/>
                </a:lnTo>
                <a:lnTo>
                  <a:pt x="5218" y="11414"/>
                </a:lnTo>
                <a:lnTo>
                  <a:pt x="5244" y="11429"/>
                </a:lnTo>
                <a:lnTo>
                  <a:pt x="5261" y="11442"/>
                </a:lnTo>
                <a:lnTo>
                  <a:pt x="5292" y="11449"/>
                </a:lnTo>
                <a:lnTo>
                  <a:pt x="5319" y="11464"/>
                </a:lnTo>
                <a:lnTo>
                  <a:pt x="5341" y="11470"/>
                </a:lnTo>
                <a:lnTo>
                  <a:pt x="5372" y="11470"/>
                </a:lnTo>
                <a:lnTo>
                  <a:pt x="5377" y="11457"/>
                </a:lnTo>
                <a:lnTo>
                  <a:pt x="5399" y="11464"/>
                </a:lnTo>
                <a:lnTo>
                  <a:pt x="5409" y="11483"/>
                </a:lnTo>
                <a:lnTo>
                  <a:pt x="5404" y="11492"/>
                </a:lnTo>
                <a:lnTo>
                  <a:pt x="5394" y="11476"/>
                </a:lnTo>
                <a:lnTo>
                  <a:pt x="5389" y="11492"/>
                </a:lnTo>
                <a:lnTo>
                  <a:pt x="5415" y="11526"/>
                </a:lnTo>
                <a:lnTo>
                  <a:pt x="5442" y="11545"/>
                </a:lnTo>
                <a:lnTo>
                  <a:pt x="5452" y="11573"/>
                </a:lnTo>
                <a:lnTo>
                  <a:pt x="5479" y="11607"/>
                </a:lnTo>
                <a:lnTo>
                  <a:pt x="5500" y="11629"/>
                </a:lnTo>
                <a:lnTo>
                  <a:pt x="5489" y="11642"/>
                </a:lnTo>
                <a:lnTo>
                  <a:pt x="5505" y="11655"/>
                </a:lnTo>
                <a:lnTo>
                  <a:pt x="5495" y="11676"/>
                </a:lnTo>
                <a:lnTo>
                  <a:pt x="5495" y="11704"/>
                </a:lnTo>
                <a:lnTo>
                  <a:pt x="5505" y="11717"/>
                </a:lnTo>
                <a:lnTo>
                  <a:pt x="5522" y="11723"/>
                </a:lnTo>
                <a:lnTo>
                  <a:pt x="5537" y="11745"/>
                </a:lnTo>
                <a:lnTo>
                  <a:pt x="5548" y="11732"/>
                </a:lnTo>
                <a:lnTo>
                  <a:pt x="5542" y="11704"/>
                </a:lnTo>
                <a:lnTo>
                  <a:pt x="5558" y="11717"/>
                </a:lnTo>
                <a:lnTo>
                  <a:pt x="5563" y="11745"/>
                </a:lnTo>
                <a:lnTo>
                  <a:pt x="5585" y="11751"/>
                </a:lnTo>
                <a:lnTo>
                  <a:pt x="5607" y="11766"/>
                </a:lnTo>
                <a:lnTo>
                  <a:pt x="5621" y="11786"/>
                </a:lnTo>
                <a:lnTo>
                  <a:pt x="5621" y="11801"/>
                </a:lnTo>
                <a:lnTo>
                  <a:pt x="5616" y="11814"/>
                </a:lnTo>
                <a:lnTo>
                  <a:pt x="5628" y="11827"/>
                </a:lnTo>
                <a:lnTo>
                  <a:pt x="5660" y="11848"/>
                </a:lnTo>
                <a:lnTo>
                  <a:pt x="5670" y="11861"/>
                </a:lnTo>
                <a:lnTo>
                  <a:pt x="5670" y="11842"/>
                </a:lnTo>
                <a:lnTo>
                  <a:pt x="5696" y="11842"/>
                </a:lnTo>
                <a:lnTo>
                  <a:pt x="5713" y="11848"/>
                </a:lnTo>
                <a:lnTo>
                  <a:pt x="5735" y="11854"/>
                </a:lnTo>
                <a:lnTo>
                  <a:pt x="5744" y="11889"/>
                </a:lnTo>
                <a:lnTo>
                  <a:pt x="5766" y="11889"/>
                </a:lnTo>
                <a:lnTo>
                  <a:pt x="5771" y="11876"/>
                </a:lnTo>
                <a:lnTo>
                  <a:pt x="5781" y="11923"/>
                </a:lnTo>
                <a:lnTo>
                  <a:pt x="5808" y="11917"/>
                </a:lnTo>
                <a:lnTo>
                  <a:pt x="5819" y="11910"/>
                </a:lnTo>
                <a:lnTo>
                  <a:pt x="5834" y="11895"/>
                </a:lnTo>
                <a:lnTo>
                  <a:pt x="5808" y="11854"/>
                </a:lnTo>
                <a:lnTo>
                  <a:pt x="5814" y="11842"/>
                </a:lnTo>
                <a:lnTo>
                  <a:pt x="5824" y="11842"/>
                </a:lnTo>
                <a:lnTo>
                  <a:pt x="5851" y="11820"/>
                </a:lnTo>
                <a:lnTo>
                  <a:pt x="5861" y="11792"/>
                </a:lnTo>
                <a:lnTo>
                  <a:pt x="5887" y="11786"/>
                </a:lnTo>
                <a:lnTo>
                  <a:pt x="5914" y="11807"/>
                </a:lnTo>
                <a:lnTo>
                  <a:pt x="5926" y="11835"/>
                </a:lnTo>
                <a:lnTo>
                  <a:pt x="5941" y="11842"/>
                </a:lnTo>
                <a:lnTo>
                  <a:pt x="5926" y="11861"/>
                </a:lnTo>
                <a:lnTo>
                  <a:pt x="5941" y="11904"/>
                </a:lnTo>
                <a:lnTo>
                  <a:pt x="5957" y="11923"/>
                </a:lnTo>
                <a:lnTo>
                  <a:pt x="5984" y="11964"/>
                </a:lnTo>
                <a:lnTo>
                  <a:pt x="5989" y="12026"/>
                </a:lnTo>
                <a:lnTo>
                  <a:pt x="5979" y="12048"/>
                </a:lnTo>
                <a:lnTo>
                  <a:pt x="5989" y="12116"/>
                </a:lnTo>
                <a:lnTo>
                  <a:pt x="5979" y="12157"/>
                </a:lnTo>
                <a:lnTo>
                  <a:pt x="6000" y="12179"/>
                </a:lnTo>
                <a:lnTo>
                  <a:pt x="5979" y="12220"/>
                </a:lnTo>
                <a:lnTo>
                  <a:pt x="5957" y="12260"/>
                </a:lnTo>
                <a:lnTo>
                  <a:pt x="5926" y="12267"/>
                </a:lnTo>
                <a:lnTo>
                  <a:pt x="5914" y="12295"/>
                </a:lnTo>
                <a:lnTo>
                  <a:pt x="5914" y="12335"/>
                </a:lnTo>
                <a:lnTo>
                  <a:pt x="5894" y="12335"/>
                </a:lnTo>
                <a:lnTo>
                  <a:pt x="5899" y="12363"/>
                </a:lnTo>
                <a:lnTo>
                  <a:pt x="5861" y="12391"/>
                </a:lnTo>
                <a:lnTo>
                  <a:pt x="5829" y="12404"/>
                </a:lnTo>
                <a:lnTo>
                  <a:pt x="5834" y="12439"/>
                </a:lnTo>
                <a:lnTo>
                  <a:pt x="5814" y="12488"/>
                </a:lnTo>
                <a:lnTo>
                  <a:pt x="5803" y="12535"/>
                </a:lnTo>
                <a:lnTo>
                  <a:pt x="5781" y="12542"/>
                </a:lnTo>
                <a:lnTo>
                  <a:pt x="5793" y="12610"/>
                </a:lnTo>
                <a:lnTo>
                  <a:pt x="5776" y="12632"/>
                </a:lnTo>
                <a:lnTo>
                  <a:pt x="5814" y="12666"/>
                </a:lnTo>
                <a:lnTo>
                  <a:pt x="5834" y="12632"/>
                </a:lnTo>
                <a:lnTo>
                  <a:pt x="5846" y="12666"/>
                </a:lnTo>
                <a:lnTo>
                  <a:pt x="5819" y="12720"/>
                </a:lnTo>
                <a:lnTo>
                  <a:pt x="5771" y="12769"/>
                </a:lnTo>
                <a:lnTo>
                  <a:pt x="5749" y="12823"/>
                </a:lnTo>
                <a:lnTo>
                  <a:pt x="5781" y="12892"/>
                </a:lnTo>
                <a:lnTo>
                  <a:pt x="5761" y="12926"/>
                </a:lnTo>
                <a:lnTo>
                  <a:pt x="5803" y="12954"/>
                </a:lnTo>
                <a:lnTo>
                  <a:pt x="5851" y="13003"/>
                </a:lnTo>
                <a:lnTo>
                  <a:pt x="5867" y="13064"/>
                </a:lnTo>
                <a:lnTo>
                  <a:pt x="5887" y="13098"/>
                </a:lnTo>
                <a:lnTo>
                  <a:pt x="5947" y="13250"/>
                </a:lnTo>
                <a:lnTo>
                  <a:pt x="6005" y="13388"/>
                </a:lnTo>
                <a:lnTo>
                  <a:pt x="6054" y="13491"/>
                </a:lnTo>
                <a:lnTo>
                  <a:pt x="6042" y="13510"/>
                </a:lnTo>
                <a:lnTo>
                  <a:pt x="6069" y="13572"/>
                </a:lnTo>
                <a:lnTo>
                  <a:pt x="6112" y="13622"/>
                </a:lnTo>
                <a:lnTo>
                  <a:pt x="6218" y="13710"/>
                </a:lnTo>
                <a:lnTo>
                  <a:pt x="6335" y="13785"/>
                </a:lnTo>
                <a:lnTo>
                  <a:pt x="6340" y="13819"/>
                </a:lnTo>
                <a:lnTo>
                  <a:pt x="6399" y="13862"/>
                </a:lnTo>
                <a:lnTo>
                  <a:pt x="6409" y="13978"/>
                </a:lnTo>
                <a:lnTo>
                  <a:pt x="6414" y="14109"/>
                </a:lnTo>
                <a:lnTo>
                  <a:pt x="6393" y="14288"/>
                </a:lnTo>
                <a:lnTo>
                  <a:pt x="6378" y="14459"/>
                </a:lnTo>
                <a:lnTo>
                  <a:pt x="6366" y="14625"/>
                </a:lnTo>
                <a:lnTo>
                  <a:pt x="6330" y="14728"/>
                </a:lnTo>
                <a:lnTo>
                  <a:pt x="6340" y="14831"/>
                </a:lnTo>
                <a:lnTo>
                  <a:pt x="6320" y="14906"/>
                </a:lnTo>
                <a:lnTo>
                  <a:pt x="6335" y="15037"/>
                </a:lnTo>
                <a:lnTo>
                  <a:pt x="6308" y="15168"/>
                </a:lnTo>
                <a:lnTo>
                  <a:pt x="6271" y="15318"/>
                </a:lnTo>
                <a:lnTo>
                  <a:pt x="6233" y="15469"/>
                </a:lnTo>
                <a:lnTo>
                  <a:pt x="6207" y="15469"/>
                </a:lnTo>
                <a:lnTo>
                  <a:pt x="6213" y="15580"/>
                </a:lnTo>
                <a:lnTo>
                  <a:pt x="6228" y="15668"/>
                </a:lnTo>
                <a:lnTo>
                  <a:pt x="6202" y="15737"/>
                </a:lnTo>
                <a:lnTo>
                  <a:pt x="6187" y="15924"/>
                </a:lnTo>
                <a:lnTo>
                  <a:pt x="6165" y="16068"/>
                </a:lnTo>
                <a:lnTo>
                  <a:pt x="6202" y="16081"/>
                </a:lnTo>
                <a:lnTo>
                  <a:pt x="6218" y="15958"/>
                </a:lnTo>
                <a:lnTo>
                  <a:pt x="6260" y="15978"/>
                </a:lnTo>
                <a:lnTo>
                  <a:pt x="6228" y="16199"/>
                </a:lnTo>
                <a:lnTo>
                  <a:pt x="6165" y="16156"/>
                </a:lnTo>
                <a:lnTo>
                  <a:pt x="6143" y="16336"/>
                </a:lnTo>
                <a:lnTo>
                  <a:pt x="6090" y="16431"/>
                </a:lnTo>
                <a:lnTo>
                  <a:pt x="6175" y="16465"/>
                </a:lnTo>
                <a:lnTo>
                  <a:pt x="6117" y="16549"/>
                </a:lnTo>
                <a:lnTo>
                  <a:pt x="6090" y="16659"/>
                </a:lnTo>
                <a:lnTo>
                  <a:pt x="6100" y="16858"/>
                </a:lnTo>
                <a:lnTo>
                  <a:pt x="6127" y="16933"/>
                </a:lnTo>
                <a:lnTo>
                  <a:pt x="6112" y="17002"/>
                </a:lnTo>
                <a:lnTo>
                  <a:pt x="6127" y="17084"/>
                </a:lnTo>
                <a:lnTo>
                  <a:pt x="6202" y="17152"/>
                </a:lnTo>
                <a:lnTo>
                  <a:pt x="6271" y="17243"/>
                </a:lnTo>
                <a:lnTo>
                  <a:pt x="6335" y="17283"/>
                </a:lnTo>
                <a:lnTo>
                  <a:pt x="6361" y="17277"/>
                </a:lnTo>
                <a:lnTo>
                  <a:pt x="6366" y="17161"/>
                </a:lnTo>
                <a:lnTo>
                  <a:pt x="6419" y="17118"/>
                </a:lnTo>
                <a:lnTo>
                  <a:pt x="6453" y="17084"/>
                </a:lnTo>
                <a:lnTo>
                  <a:pt x="6499" y="17084"/>
                </a:lnTo>
                <a:lnTo>
                  <a:pt x="6526" y="17092"/>
                </a:lnTo>
                <a:lnTo>
                  <a:pt x="6489" y="17024"/>
                </a:lnTo>
                <a:lnTo>
                  <a:pt x="6468" y="16899"/>
                </a:lnTo>
                <a:lnTo>
                  <a:pt x="6494" y="16843"/>
                </a:lnTo>
                <a:lnTo>
                  <a:pt x="6547" y="16796"/>
                </a:lnTo>
                <a:lnTo>
                  <a:pt x="6586" y="16659"/>
                </a:lnTo>
                <a:lnTo>
                  <a:pt x="6654" y="16596"/>
                </a:lnTo>
                <a:lnTo>
                  <a:pt x="6670" y="16493"/>
                </a:lnTo>
                <a:lnTo>
                  <a:pt x="6617" y="16474"/>
                </a:lnTo>
                <a:lnTo>
                  <a:pt x="6559" y="16390"/>
                </a:lnTo>
                <a:lnTo>
                  <a:pt x="6574" y="16315"/>
                </a:lnTo>
                <a:lnTo>
                  <a:pt x="6622" y="16259"/>
                </a:lnTo>
                <a:lnTo>
                  <a:pt x="6675" y="16259"/>
                </a:lnTo>
                <a:lnTo>
                  <a:pt x="6692" y="16199"/>
                </a:lnTo>
                <a:lnTo>
                  <a:pt x="6702" y="16096"/>
                </a:lnTo>
                <a:lnTo>
                  <a:pt x="6745" y="16034"/>
                </a:lnTo>
                <a:lnTo>
                  <a:pt x="6798" y="15999"/>
                </a:lnTo>
                <a:lnTo>
                  <a:pt x="6782" y="15943"/>
                </a:lnTo>
                <a:lnTo>
                  <a:pt x="6750" y="15978"/>
                </a:lnTo>
                <a:lnTo>
                  <a:pt x="6712" y="15950"/>
                </a:lnTo>
                <a:lnTo>
                  <a:pt x="6702" y="15847"/>
                </a:lnTo>
                <a:lnTo>
                  <a:pt x="6724" y="15821"/>
                </a:lnTo>
                <a:lnTo>
                  <a:pt x="6782" y="15862"/>
                </a:lnTo>
                <a:lnTo>
                  <a:pt x="6840" y="15847"/>
                </a:lnTo>
                <a:lnTo>
                  <a:pt x="6878" y="15812"/>
                </a:lnTo>
                <a:lnTo>
                  <a:pt x="6866" y="15759"/>
                </a:lnTo>
                <a:lnTo>
                  <a:pt x="6878" y="15690"/>
                </a:lnTo>
                <a:lnTo>
                  <a:pt x="6866" y="15628"/>
                </a:lnTo>
                <a:lnTo>
                  <a:pt x="6931" y="15641"/>
                </a:lnTo>
                <a:lnTo>
                  <a:pt x="7048" y="15621"/>
                </a:lnTo>
                <a:lnTo>
                  <a:pt x="7132" y="15565"/>
                </a:lnTo>
                <a:lnTo>
                  <a:pt x="7191" y="15449"/>
                </a:lnTo>
                <a:lnTo>
                  <a:pt x="7191" y="15400"/>
                </a:lnTo>
                <a:lnTo>
                  <a:pt x="7154" y="15359"/>
                </a:lnTo>
                <a:lnTo>
                  <a:pt x="7164" y="15297"/>
                </a:lnTo>
                <a:lnTo>
                  <a:pt x="7091" y="15215"/>
                </a:lnTo>
                <a:lnTo>
                  <a:pt x="7096" y="15168"/>
                </a:lnTo>
                <a:lnTo>
                  <a:pt x="7127" y="15222"/>
                </a:lnTo>
                <a:lnTo>
                  <a:pt x="7171" y="15215"/>
                </a:lnTo>
                <a:lnTo>
                  <a:pt x="7224" y="15256"/>
                </a:lnTo>
                <a:lnTo>
                  <a:pt x="7255" y="15250"/>
                </a:lnTo>
                <a:lnTo>
                  <a:pt x="7297" y="15263"/>
                </a:lnTo>
                <a:lnTo>
                  <a:pt x="7362" y="15215"/>
                </a:lnTo>
                <a:lnTo>
                  <a:pt x="7388" y="15160"/>
                </a:lnTo>
                <a:lnTo>
                  <a:pt x="7425" y="15106"/>
                </a:lnTo>
                <a:lnTo>
                  <a:pt x="7452" y="15022"/>
                </a:lnTo>
                <a:lnTo>
                  <a:pt x="7495" y="14981"/>
                </a:lnTo>
                <a:lnTo>
                  <a:pt x="7543" y="14913"/>
                </a:lnTo>
                <a:lnTo>
                  <a:pt x="7611" y="14756"/>
                </a:lnTo>
                <a:lnTo>
                  <a:pt x="7649" y="14713"/>
                </a:lnTo>
                <a:lnTo>
                  <a:pt x="7664" y="14666"/>
                </a:lnTo>
                <a:lnTo>
                  <a:pt x="7676" y="14584"/>
                </a:lnTo>
                <a:lnTo>
                  <a:pt x="7664" y="14535"/>
                </a:lnTo>
                <a:lnTo>
                  <a:pt x="7676" y="14472"/>
                </a:lnTo>
                <a:lnTo>
                  <a:pt x="7722" y="14391"/>
                </a:lnTo>
                <a:lnTo>
                  <a:pt x="7792" y="14328"/>
                </a:lnTo>
                <a:lnTo>
                  <a:pt x="7855" y="14300"/>
                </a:lnTo>
                <a:lnTo>
                  <a:pt x="7899" y="14266"/>
                </a:lnTo>
                <a:lnTo>
                  <a:pt x="7988" y="14232"/>
                </a:lnTo>
                <a:lnTo>
                  <a:pt x="8053" y="14232"/>
                </a:lnTo>
                <a:lnTo>
                  <a:pt x="8068" y="14185"/>
                </a:lnTo>
                <a:lnTo>
                  <a:pt x="8116" y="14150"/>
                </a:lnTo>
                <a:lnTo>
                  <a:pt x="8121" y="14069"/>
                </a:lnTo>
                <a:lnTo>
                  <a:pt x="8181" y="13965"/>
                </a:lnTo>
                <a:lnTo>
                  <a:pt x="8191" y="13854"/>
                </a:lnTo>
                <a:lnTo>
                  <a:pt x="8213" y="13828"/>
                </a:lnTo>
                <a:lnTo>
                  <a:pt x="8218" y="13772"/>
                </a:lnTo>
                <a:lnTo>
                  <a:pt x="8234" y="13656"/>
                </a:lnTo>
                <a:lnTo>
                  <a:pt x="8228" y="13510"/>
                </a:lnTo>
                <a:lnTo>
                  <a:pt x="8244" y="13450"/>
                </a:lnTo>
                <a:lnTo>
                  <a:pt x="8261" y="13450"/>
                </a:lnTo>
                <a:lnTo>
                  <a:pt x="8303" y="13388"/>
                </a:lnTo>
                <a:lnTo>
                  <a:pt x="8341" y="13298"/>
                </a:lnTo>
                <a:lnTo>
                  <a:pt x="8426" y="13195"/>
                </a:lnTo>
                <a:lnTo>
                  <a:pt x="8452" y="13141"/>
                </a:lnTo>
                <a:lnTo>
                  <a:pt x="8479" y="13016"/>
                </a:lnTo>
                <a:lnTo>
                  <a:pt x="8467" y="12969"/>
                </a:lnTo>
                <a:lnTo>
                  <a:pt x="8447" y="12879"/>
                </a:lnTo>
                <a:lnTo>
                  <a:pt x="8426" y="12851"/>
                </a:lnTo>
                <a:lnTo>
                  <a:pt x="8377" y="12851"/>
                </a:lnTo>
                <a:lnTo>
                  <a:pt x="8329" y="12823"/>
                </a:lnTo>
                <a:lnTo>
                  <a:pt x="8254" y="12741"/>
                </a:lnTo>
                <a:lnTo>
                  <a:pt x="8170" y="12679"/>
                </a:lnTo>
                <a:lnTo>
                  <a:pt x="8085" y="12686"/>
                </a:lnTo>
                <a:lnTo>
                  <a:pt x="7968" y="12645"/>
                </a:lnTo>
                <a:lnTo>
                  <a:pt x="7904" y="12666"/>
                </a:lnTo>
                <a:lnTo>
                  <a:pt x="7909" y="12625"/>
                </a:lnTo>
                <a:lnTo>
                  <a:pt x="7882" y="12582"/>
                </a:lnTo>
                <a:lnTo>
                  <a:pt x="7787" y="12535"/>
                </a:lnTo>
                <a:lnTo>
                  <a:pt x="7713" y="12507"/>
                </a:lnTo>
                <a:lnTo>
                  <a:pt x="7669" y="12557"/>
                </a:lnTo>
                <a:lnTo>
                  <a:pt x="7664" y="12479"/>
                </a:lnTo>
                <a:lnTo>
                  <a:pt x="7563" y="12473"/>
                </a:lnTo>
                <a:lnTo>
                  <a:pt x="7543" y="12445"/>
                </a:lnTo>
                <a:lnTo>
                  <a:pt x="7590" y="12385"/>
                </a:lnTo>
                <a:lnTo>
                  <a:pt x="7585" y="12335"/>
                </a:lnTo>
                <a:lnTo>
                  <a:pt x="7558" y="12323"/>
                </a:lnTo>
                <a:lnTo>
                  <a:pt x="7521" y="12192"/>
                </a:lnTo>
                <a:lnTo>
                  <a:pt x="7510" y="12151"/>
                </a:lnTo>
                <a:lnTo>
                  <a:pt x="7490" y="12157"/>
                </a:lnTo>
                <a:lnTo>
                  <a:pt x="7478" y="12123"/>
                </a:lnTo>
                <a:lnTo>
                  <a:pt x="7420" y="12061"/>
                </a:lnTo>
                <a:lnTo>
                  <a:pt x="7372" y="12041"/>
                </a:lnTo>
                <a:lnTo>
                  <a:pt x="7357" y="12033"/>
                </a:lnTo>
                <a:lnTo>
                  <a:pt x="7292" y="12013"/>
                </a:lnTo>
                <a:lnTo>
                  <a:pt x="7244" y="12020"/>
                </a:lnTo>
                <a:lnTo>
                  <a:pt x="7239" y="12033"/>
                </a:lnTo>
                <a:lnTo>
                  <a:pt x="7171" y="12020"/>
                </a:lnTo>
                <a:lnTo>
                  <a:pt x="7144" y="11992"/>
                </a:lnTo>
                <a:lnTo>
                  <a:pt x="7111" y="11951"/>
                </a:lnTo>
                <a:lnTo>
                  <a:pt x="7091" y="11951"/>
                </a:lnTo>
                <a:lnTo>
                  <a:pt x="7091" y="11917"/>
                </a:lnTo>
                <a:lnTo>
                  <a:pt x="7053" y="11861"/>
                </a:lnTo>
                <a:lnTo>
                  <a:pt x="7016" y="11835"/>
                </a:lnTo>
                <a:lnTo>
                  <a:pt x="6994" y="11820"/>
                </a:lnTo>
                <a:lnTo>
                  <a:pt x="6963" y="11820"/>
                </a:lnTo>
                <a:lnTo>
                  <a:pt x="6951" y="11758"/>
                </a:lnTo>
                <a:lnTo>
                  <a:pt x="6910" y="11723"/>
                </a:lnTo>
                <a:lnTo>
                  <a:pt x="6861" y="11717"/>
                </a:lnTo>
                <a:lnTo>
                  <a:pt x="6840" y="11683"/>
                </a:lnTo>
                <a:lnTo>
                  <a:pt x="6893" y="11655"/>
                </a:lnTo>
                <a:lnTo>
                  <a:pt x="6825" y="11663"/>
                </a:lnTo>
                <a:lnTo>
                  <a:pt x="6750" y="11663"/>
                </a:lnTo>
                <a:lnTo>
                  <a:pt x="6750" y="11683"/>
                </a:lnTo>
                <a:lnTo>
                  <a:pt x="6719" y="11704"/>
                </a:lnTo>
                <a:lnTo>
                  <a:pt x="6670" y="11698"/>
                </a:lnTo>
                <a:lnTo>
                  <a:pt x="6639" y="11663"/>
                </a:lnTo>
                <a:lnTo>
                  <a:pt x="6574" y="11670"/>
                </a:lnTo>
                <a:lnTo>
                  <a:pt x="6521" y="11670"/>
                </a:lnTo>
                <a:lnTo>
                  <a:pt x="6521" y="11642"/>
                </a:lnTo>
                <a:lnTo>
                  <a:pt x="6484" y="11601"/>
                </a:lnTo>
                <a:lnTo>
                  <a:pt x="6441" y="11601"/>
                </a:lnTo>
                <a:lnTo>
                  <a:pt x="6419" y="11545"/>
                </a:lnTo>
                <a:lnTo>
                  <a:pt x="6399" y="11573"/>
                </a:lnTo>
                <a:lnTo>
                  <a:pt x="6409" y="11607"/>
                </a:lnTo>
                <a:lnTo>
                  <a:pt x="6335" y="11642"/>
                </a:lnTo>
                <a:lnTo>
                  <a:pt x="6340" y="11698"/>
                </a:lnTo>
                <a:lnTo>
                  <a:pt x="6356" y="11723"/>
                </a:lnTo>
                <a:lnTo>
                  <a:pt x="6346" y="11779"/>
                </a:lnTo>
                <a:lnTo>
                  <a:pt x="6320" y="11786"/>
                </a:lnTo>
                <a:lnTo>
                  <a:pt x="6298" y="11723"/>
                </a:lnTo>
                <a:lnTo>
                  <a:pt x="6325" y="11676"/>
                </a:lnTo>
                <a:lnTo>
                  <a:pt x="6325" y="11642"/>
                </a:lnTo>
                <a:lnTo>
                  <a:pt x="6303" y="11607"/>
                </a:lnTo>
                <a:lnTo>
                  <a:pt x="6340" y="11595"/>
                </a:lnTo>
                <a:lnTo>
                  <a:pt x="6340" y="11580"/>
                </a:lnTo>
                <a:lnTo>
                  <a:pt x="6351" y="11552"/>
                </a:lnTo>
                <a:lnTo>
                  <a:pt x="6335" y="11532"/>
                </a:lnTo>
                <a:lnTo>
                  <a:pt x="6313" y="11526"/>
                </a:lnTo>
                <a:lnTo>
                  <a:pt x="6286" y="11567"/>
                </a:lnTo>
                <a:lnTo>
                  <a:pt x="6266" y="11580"/>
                </a:lnTo>
                <a:lnTo>
                  <a:pt x="6218" y="11620"/>
                </a:lnTo>
                <a:lnTo>
                  <a:pt x="6175" y="11614"/>
                </a:lnTo>
                <a:lnTo>
                  <a:pt x="6170" y="11629"/>
                </a:lnTo>
                <a:lnTo>
                  <a:pt x="6133" y="11629"/>
                </a:lnTo>
                <a:lnTo>
                  <a:pt x="6100" y="11663"/>
                </a:lnTo>
                <a:lnTo>
                  <a:pt x="6090" y="11732"/>
                </a:lnTo>
                <a:lnTo>
                  <a:pt x="6085" y="11751"/>
                </a:lnTo>
                <a:lnTo>
                  <a:pt x="6064" y="11766"/>
                </a:lnTo>
                <a:lnTo>
                  <a:pt x="6020" y="11814"/>
                </a:lnTo>
                <a:lnTo>
                  <a:pt x="5989" y="11814"/>
                </a:lnTo>
                <a:lnTo>
                  <a:pt x="5967" y="11792"/>
                </a:lnTo>
                <a:lnTo>
                  <a:pt x="5947" y="11773"/>
                </a:lnTo>
                <a:lnTo>
                  <a:pt x="5921" y="11758"/>
                </a:lnTo>
                <a:lnTo>
                  <a:pt x="5887" y="11751"/>
                </a:lnTo>
                <a:lnTo>
                  <a:pt x="5894" y="11745"/>
                </a:lnTo>
                <a:lnTo>
                  <a:pt x="5861" y="11745"/>
                </a:lnTo>
                <a:lnTo>
                  <a:pt x="5841" y="11766"/>
                </a:lnTo>
                <a:lnTo>
                  <a:pt x="5803" y="11779"/>
                </a:lnTo>
                <a:lnTo>
                  <a:pt x="5781" y="11801"/>
                </a:lnTo>
                <a:lnTo>
                  <a:pt x="5749" y="11807"/>
                </a:lnTo>
                <a:lnTo>
                  <a:pt x="5735" y="11786"/>
                </a:lnTo>
                <a:lnTo>
                  <a:pt x="5728" y="11792"/>
                </a:lnTo>
                <a:lnTo>
                  <a:pt x="5708" y="11786"/>
                </a:lnTo>
                <a:lnTo>
                  <a:pt x="5708" y="11773"/>
                </a:lnTo>
                <a:lnTo>
                  <a:pt x="5686" y="11745"/>
                </a:lnTo>
                <a:lnTo>
                  <a:pt x="5660" y="11711"/>
                </a:lnTo>
                <a:lnTo>
                  <a:pt x="5638" y="11683"/>
                </a:lnTo>
                <a:lnTo>
                  <a:pt x="5621" y="11642"/>
                </a:lnTo>
                <a:lnTo>
                  <a:pt x="5612" y="11629"/>
                </a:lnTo>
                <a:lnTo>
                  <a:pt x="5612" y="11607"/>
                </a:lnTo>
                <a:lnTo>
                  <a:pt x="5621" y="11586"/>
                </a:lnTo>
                <a:lnTo>
                  <a:pt x="5616" y="11567"/>
                </a:lnTo>
                <a:lnTo>
                  <a:pt x="5621" y="11539"/>
                </a:lnTo>
                <a:lnTo>
                  <a:pt x="5633" y="11526"/>
                </a:lnTo>
                <a:lnTo>
                  <a:pt x="5633" y="11492"/>
                </a:lnTo>
                <a:lnTo>
                  <a:pt x="5628" y="11476"/>
                </a:lnTo>
                <a:lnTo>
                  <a:pt x="5628" y="11442"/>
                </a:lnTo>
                <a:lnTo>
                  <a:pt x="5633" y="11408"/>
                </a:lnTo>
                <a:lnTo>
                  <a:pt x="5648" y="11380"/>
                </a:lnTo>
                <a:lnTo>
                  <a:pt x="5643" y="11354"/>
                </a:lnTo>
                <a:lnTo>
                  <a:pt x="5643" y="11339"/>
                </a:lnTo>
                <a:lnTo>
                  <a:pt x="5648" y="11326"/>
                </a:lnTo>
                <a:lnTo>
                  <a:pt x="5638" y="11305"/>
                </a:lnTo>
                <a:lnTo>
                  <a:pt x="5616" y="11298"/>
                </a:lnTo>
                <a:lnTo>
                  <a:pt x="5595" y="11277"/>
                </a:lnTo>
                <a:lnTo>
                  <a:pt x="5580" y="11264"/>
                </a:lnTo>
                <a:lnTo>
                  <a:pt x="5568" y="11264"/>
                </a:lnTo>
                <a:lnTo>
                  <a:pt x="5542" y="11251"/>
                </a:lnTo>
                <a:lnTo>
                  <a:pt x="5532" y="11257"/>
                </a:lnTo>
                <a:lnTo>
                  <a:pt x="5515" y="11257"/>
                </a:lnTo>
                <a:lnTo>
                  <a:pt x="5505" y="11257"/>
                </a:lnTo>
                <a:lnTo>
                  <a:pt x="5484" y="11251"/>
                </a:lnTo>
                <a:lnTo>
                  <a:pt x="5479" y="11257"/>
                </a:lnTo>
                <a:lnTo>
                  <a:pt x="5457" y="11270"/>
                </a:lnTo>
                <a:lnTo>
                  <a:pt x="5430" y="11270"/>
                </a:lnTo>
                <a:lnTo>
                  <a:pt x="5404" y="11264"/>
                </a:lnTo>
                <a:lnTo>
                  <a:pt x="5394" y="11264"/>
                </a:lnTo>
                <a:lnTo>
                  <a:pt x="5389" y="11264"/>
                </a:lnTo>
                <a:lnTo>
                  <a:pt x="5372" y="11264"/>
                </a:lnTo>
                <a:lnTo>
                  <a:pt x="5362" y="11277"/>
                </a:lnTo>
                <a:lnTo>
                  <a:pt x="5356" y="11270"/>
                </a:lnTo>
                <a:lnTo>
                  <a:pt x="5336" y="11264"/>
                </a:lnTo>
                <a:lnTo>
                  <a:pt x="5336" y="11270"/>
                </a:lnTo>
                <a:lnTo>
                  <a:pt x="5314" y="11257"/>
                </a:lnTo>
                <a:lnTo>
                  <a:pt x="5324" y="11230"/>
                </a:lnTo>
                <a:lnTo>
                  <a:pt x="5336" y="11230"/>
                </a:lnTo>
                <a:lnTo>
                  <a:pt x="5346" y="11208"/>
                </a:lnTo>
                <a:lnTo>
                  <a:pt x="5356" y="11167"/>
                </a:lnTo>
                <a:lnTo>
                  <a:pt x="5351" y="11161"/>
                </a:lnTo>
                <a:lnTo>
                  <a:pt x="5356" y="11133"/>
                </a:lnTo>
                <a:lnTo>
                  <a:pt x="5351" y="11120"/>
                </a:lnTo>
                <a:lnTo>
                  <a:pt x="5362" y="11086"/>
                </a:lnTo>
                <a:lnTo>
                  <a:pt x="5362" y="11064"/>
                </a:lnTo>
                <a:lnTo>
                  <a:pt x="5351" y="11064"/>
                </a:lnTo>
                <a:lnTo>
                  <a:pt x="5351" y="11058"/>
                </a:lnTo>
                <a:lnTo>
                  <a:pt x="5362" y="11051"/>
                </a:lnTo>
                <a:lnTo>
                  <a:pt x="5377" y="11071"/>
                </a:lnTo>
                <a:lnTo>
                  <a:pt x="5394" y="11010"/>
                </a:lnTo>
                <a:lnTo>
                  <a:pt x="5399" y="10976"/>
                </a:lnTo>
                <a:lnTo>
                  <a:pt x="5389" y="10961"/>
                </a:lnTo>
                <a:lnTo>
                  <a:pt x="5404" y="10914"/>
                </a:lnTo>
                <a:lnTo>
                  <a:pt x="5435" y="10864"/>
                </a:lnTo>
                <a:lnTo>
                  <a:pt x="5435" y="10830"/>
                </a:lnTo>
                <a:lnTo>
                  <a:pt x="5425" y="10811"/>
                </a:lnTo>
                <a:lnTo>
                  <a:pt x="5389" y="10817"/>
                </a:lnTo>
                <a:lnTo>
                  <a:pt x="5336" y="10817"/>
                </a:lnTo>
                <a:lnTo>
                  <a:pt x="5276" y="10839"/>
                </a:lnTo>
                <a:lnTo>
                  <a:pt x="5234" y="10858"/>
                </a:lnTo>
                <a:lnTo>
                  <a:pt x="5223" y="10879"/>
                </a:lnTo>
                <a:lnTo>
                  <a:pt x="5218" y="10948"/>
                </a:lnTo>
                <a:lnTo>
                  <a:pt x="5208" y="10995"/>
                </a:lnTo>
                <a:lnTo>
                  <a:pt x="5169" y="11023"/>
                </a:lnTo>
                <a:lnTo>
                  <a:pt x="5133" y="11036"/>
                </a:lnTo>
                <a:lnTo>
                  <a:pt x="5090" y="11051"/>
                </a:lnTo>
                <a:lnTo>
                  <a:pt x="5043" y="11058"/>
                </a:lnTo>
                <a:lnTo>
                  <a:pt x="4995" y="11086"/>
                </a:lnTo>
                <a:lnTo>
                  <a:pt x="4968" y="11051"/>
                </a:lnTo>
                <a:lnTo>
                  <a:pt x="4903" y="11030"/>
                </a:lnTo>
                <a:lnTo>
                  <a:pt x="4883" y="10989"/>
                </a:lnTo>
                <a:lnTo>
                  <a:pt x="4872" y="10948"/>
                </a:lnTo>
                <a:lnTo>
                  <a:pt x="4830" y="10886"/>
                </a:lnTo>
                <a:lnTo>
                  <a:pt x="4819" y="10824"/>
                </a:lnTo>
                <a:lnTo>
                  <a:pt x="4804" y="10783"/>
                </a:lnTo>
                <a:lnTo>
                  <a:pt x="4792" y="10742"/>
                </a:lnTo>
                <a:lnTo>
                  <a:pt x="4797" y="10701"/>
                </a:lnTo>
                <a:lnTo>
                  <a:pt x="4804" y="10590"/>
                </a:lnTo>
                <a:lnTo>
                  <a:pt x="4814" y="10529"/>
                </a:lnTo>
                <a:lnTo>
                  <a:pt x="4835" y="10461"/>
                </a:lnTo>
                <a:lnTo>
                  <a:pt x="4824" y="10433"/>
                </a:lnTo>
                <a:lnTo>
                  <a:pt x="4819" y="10392"/>
                </a:lnTo>
                <a:lnTo>
                  <a:pt x="4819" y="10330"/>
                </a:lnTo>
                <a:lnTo>
                  <a:pt x="4835" y="10295"/>
                </a:lnTo>
                <a:lnTo>
                  <a:pt x="4867" y="10255"/>
                </a:lnTo>
                <a:lnTo>
                  <a:pt x="4925" y="10212"/>
                </a:lnTo>
                <a:lnTo>
                  <a:pt x="4978" y="10151"/>
                </a:lnTo>
                <a:lnTo>
                  <a:pt x="5026" y="10130"/>
                </a:lnTo>
                <a:lnTo>
                  <a:pt x="5063" y="10124"/>
                </a:lnTo>
                <a:lnTo>
                  <a:pt x="5106" y="10143"/>
                </a:lnTo>
                <a:lnTo>
                  <a:pt x="5154" y="10136"/>
                </a:lnTo>
                <a:lnTo>
                  <a:pt x="5203" y="10177"/>
                </a:lnTo>
                <a:lnTo>
                  <a:pt x="5244" y="10186"/>
                </a:lnTo>
                <a:lnTo>
                  <a:pt x="5266" y="10164"/>
                </a:lnTo>
                <a:lnTo>
                  <a:pt x="5287" y="10177"/>
                </a:lnTo>
                <a:lnTo>
                  <a:pt x="5297" y="10171"/>
                </a:lnTo>
                <a:lnTo>
                  <a:pt x="5282" y="10151"/>
                </a:lnTo>
                <a:lnTo>
                  <a:pt x="5287" y="10117"/>
                </a:lnTo>
                <a:lnTo>
                  <a:pt x="5276" y="10089"/>
                </a:lnTo>
                <a:lnTo>
                  <a:pt x="5297" y="10083"/>
                </a:lnTo>
                <a:lnTo>
                  <a:pt x="5346" y="10074"/>
                </a:lnTo>
                <a:lnTo>
                  <a:pt x="5394" y="10083"/>
                </a:lnTo>
                <a:lnTo>
                  <a:pt x="5462" y="10074"/>
                </a:lnTo>
                <a:lnTo>
                  <a:pt x="5500" y="10096"/>
                </a:lnTo>
                <a:lnTo>
                  <a:pt x="5527" y="10136"/>
                </a:lnTo>
                <a:lnTo>
                  <a:pt x="5537" y="10136"/>
                </a:lnTo>
                <a:lnTo>
                  <a:pt x="5595" y="10096"/>
                </a:lnTo>
                <a:lnTo>
                  <a:pt x="5616" y="10108"/>
                </a:lnTo>
                <a:lnTo>
                  <a:pt x="5665" y="10186"/>
                </a:lnTo>
                <a:lnTo>
                  <a:pt x="5681" y="10233"/>
                </a:lnTo>
                <a:lnTo>
                  <a:pt x="5670" y="10289"/>
                </a:lnTo>
                <a:lnTo>
                  <a:pt x="5675" y="10323"/>
                </a:lnTo>
                <a:lnTo>
                  <a:pt x="5701" y="10383"/>
                </a:lnTo>
                <a:lnTo>
                  <a:pt x="5735" y="10461"/>
                </a:lnTo>
                <a:lnTo>
                  <a:pt x="5754" y="10474"/>
                </a:lnTo>
                <a:lnTo>
                  <a:pt x="5766" y="10514"/>
                </a:lnTo>
                <a:lnTo>
                  <a:pt x="5793" y="10521"/>
                </a:lnTo>
                <a:lnTo>
                  <a:pt x="5814" y="10514"/>
                </a:lnTo>
                <a:lnTo>
                  <a:pt x="5824" y="10461"/>
                </a:lnTo>
                <a:lnTo>
                  <a:pt x="5829" y="10433"/>
                </a:lnTo>
                <a:lnTo>
                  <a:pt x="5829" y="10370"/>
                </a:lnTo>
                <a:lnTo>
                  <a:pt x="5803" y="10274"/>
                </a:lnTo>
                <a:lnTo>
                  <a:pt x="5803" y="10239"/>
                </a:lnTo>
                <a:lnTo>
                  <a:pt x="5776" y="10177"/>
                </a:lnTo>
                <a:lnTo>
                  <a:pt x="5761" y="10102"/>
                </a:lnTo>
                <a:lnTo>
                  <a:pt x="5749" y="10040"/>
                </a:lnTo>
                <a:lnTo>
                  <a:pt x="5754" y="9980"/>
                </a:lnTo>
                <a:lnTo>
                  <a:pt x="5781" y="9930"/>
                </a:lnTo>
                <a:lnTo>
                  <a:pt x="5819" y="9889"/>
                </a:lnTo>
                <a:lnTo>
                  <a:pt x="5882" y="9827"/>
                </a:lnTo>
                <a:lnTo>
                  <a:pt x="5887" y="9799"/>
                </a:lnTo>
                <a:lnTo>
                  <a:pt x="5921" y="9765"/>
                </a:lnTo>
                <a:lnTo>
                  <a:pt x="5947" y="9758"/>
                </a:lnTo>
                <a:lnTo>
                  <a:pt x="5984" y="9705"/>
                </a:lnTo>
                <a:lnTo>
                  <a:pt x="6047" y="9677"/>
                </a:lnTo>
                <a:lnTo>
                  <a:pt x="6085" y="9608"/>
                </a:lnTo>
                <a:lnTo>
                  <a:pt x="6074" y="9518"/>
                </a:lnTo>
                <a:lnTo>
                  <a:pt x="6069" y="9484"/>
                </a:lnTo>
                <a:lnTo>
                  <a:pt x="6054" y="9477"/>
                </a:lnTo>
                <a:lnTo>
                  <a:pt x="6054" y="9387"/>
                </a:lnTo>
                <a:lnTo>
                  <a:pt x="6010" y="9361"/>
                </a:lnTo>
                <a:lnTo>
                  <a:pt x="6047" y="9374"/>
                </a:lnTo>
                <a:lnTo>
                  <a:pt x="6037" y="9312"/>
                </a:lnTo>
                <a:lnTo>
                  <a:pt x="6047" y="9271"/>
                </a:lnTo>
                <a:lnTo>
                  <a:pt x="6054" y="9353"/>
                </a:lnTo>
                <a:lnTo>
                  <a:pt x="6085" y="9387"/>
                </a:lnTo>
                <a:lnTo>
                  <a:pt x="6064" y="9449"/>
                </a:lnTo>
                <a:lnTo>
                  <a:pt x="6069" y="9456"/>
                </a:lnTo>
                <a:lnTo>
                  <a:pt x="6107" y="9380"/>
                </a:lnTo>
                <a:lnTo>
                  <a:pt x="6122" y="9340"/>
                </a:lnTo>
                <a:lnTo>
                  <a:pt x="6122" y="9305"/>
                </a:lnTo>
                <a:lnTo>
                  <a:pt x="6107" y="9292"/>
                </a:lnTo>
                <a:lnTo>
                  <a:pt x="6095" y="9237"/>
                </a:lnTo>
                <a:lnTo>
                  <a:pt x="6117" y="9265"/>
                </a:lnTo>
                <a:lnTo>
                  <a:pt x="6127" y="9265"/>
                </a:lnTo>
                <a:lnTo>
                  <a:pt x="6133" y="9292"/>
                </a:lnTo>
                <a:lnTo>
                  <a:pt x="6175" y="9215"/>
                </a:lnTo>
                <a:lnTo>
                  <a:pt x="6187" y="9146"/>
                </a:lnTo>
                <a:lnTo>
                  <a:pt x="6170" y="9140"/>
                </a:lnTo>
                <a:lnTo>
                  <a:pt x="6187" y="9112"/>
                </a:lnTo>
                <a:lnTo>
                  <a:pt x="6187" y="9127"/>
                </a:lnTo>
                <a:lnTo>
                  <a:pt x="6223" y="9127"/>
                </a:lnTo>
                <a:lnTo>
                  <a:pt x="6303" y="9099"/>
                </a:lnTo>
                <a:lnTo>
                  <a:pt x="6286" y="9078"/>
                </a:lnTo>
                <a:lnTo>
                  <a:pt x="6202" y="9099"/>
                </a:lnTo>
                <a:lnTo>
                  <a:pt x="6250" y="9065"/>
                </a:lnTo>
                <a:lnTo>
                  <a:pt x="6281" y="9065"/>
                </a:lnTo>
                <a:lnTo>
                  <a:pt x="6308" y="9058"/>
                </a:lnTo>
                <a:lnTo>
                  <a:pt x="6351" y="9037"/>
                </a:lnTo>
                <a:lnTo>
                  <a:pt x="6383" y="9043"/>
                </a:lnTo>
                <a:lnTo>
                  <a:pt x="6419" y="9024"/>
                </a:lnTo>
                <a:lnTo>
                  <a:pt x="6426" y="8996"/>
                </a:lnTo>
                <a:lnTo>
                  <a:pt x="6409" y="8975"/>
                </a:lnTo>
                <a:lnTo>
                  <a:pt x="6414" y="9009"/>
                </a:lnTo>
                <a:lnTo>
                  <a:pt x="6388" y="9009"/>
                </a:lnTo>
                <a:lnTo>
                  <a:pt x="6373" y="8955"/>
                </a:lnTo>
                <a:lnTo>
                  <a:pt x="6373" y="8899"/>
                </a:lnTo>
                <a:lnTo>
                  <a:pt x="6378" y="8887"/>
                </a:lnTo>
                <a:lnTo>
                  <a:pt x="6409" y="8818"/>
                </a:lnTo>
                <a:lnTo>
                  <a:pt x="6473" y="8783"/>
                </a:lnTo>
                <a:lnTo>
                  <a:pt x="6532" y="8749"/>
                </a:lnTo>
                <a:lnTo>
                  <a:pt x="6596" y="8700"/>
                </a:lnTo>
                <a:lnTo>
                  <a:pt x="6586" y="8665"/>
                </a:lnTo>
                <a:lnTo>
                  <a:pt x="6649" y="8652"/>
                </a:lnTo>
                <a:lnTo>
                  <a:pt x="6745" y="8646"/>
                </a:lnTo>
                <a:lnTo>
                  <a:pt x="6644" y="8734"/>
                </a:lnTo>
                <a:lnTo>
                  <a:pt x="6644" y="8824"/>
                </a:lnTo>
                <a:lnTo>
                  <a:pt x="6692" y="8831"/>
                </a:lnTo>
                <a:lnTo>
                  <a:pt x="6755" y="8756"/>
                </a:lnTo>
                <a:lnTo>
                  <a:pt x="6813" y="8715"/>
                </a:lnTo>
                <a:lnTo>
                  <a:pt x="6941" y="8652"/>
                </a:lnTo>
                <a:lnTo>
                  <a:pt x="7016" y="8577"/>
                </a:lnTo>
                <a:lnTo>
                  <a:pt x="6973" y="8543"/>
                </a:lnTo>
                <a:lnTo>
                  <a:pt x="6973" y="8459"/>
                </a:lnTo>
                <a:lnTo>
                  <a:pt x="6915" y="8584"/>
                </a:lnTo>
                <a:lnTo>
                  <a:pt x="6818" y="8597"/>
                </a:lnTo>
                <a:lnTo>
                  <a:pt x="6738" y="8543"/>
                </a:lnTo>
                <a:lnTo>
                  <a:pt x="6724" y="8459"/>
                </a:lnTo>
                <a:lnTo>
                  <a:pt x="6702" y="8343"/>
                </a:lnTo>
                <a:lnTo>
                  <a:pt x="6760" y="8268"/>
                </a:lnTo>
                <a:lnTo>
                  <a:pt x="6707" y="8212"/>
                </a:lnTo>
                <a:lnTo>
                  <a:pt x="6617" y="8219"/>
                </a:lnTo>
                <a:lnTo>
                  <a:pt x="6494" y="8315"/>
                </a:lnTo>
                <a:lnTo>
                  <a:pt x="6404" y="8459"/>
                </a:lnTo>
                <a:lnTo>
                  <a:pt x="6356" y="8481"/>
                </a:lnTo>
                <a:lnTo>
                  <a:pt x="6419" y="8378"/>
                </a:lnTo>
                <a:lnTo>
                  <a:pt x="6506" y="8227"/>
                </a:lnTo>
                <a:lnTo>
                  <a:pt x="6579" y="8178"/>
                </a:lnTo>
                <a:lnTo>
                  <a:pt x="6627" y="8096"/>
                </a:lnTo>
                <a:lnTo>
                  <a:pt x="6692" y="8090"/>
                </a:lnTo>
                <a:lnTo>
                  <a:pt x="6777" y="8090"/>
                </a:lnTo>
                <a:lnTo>
                  <a:pt x="6898" y="8109"/>
                </a:lnTo>
                <a:lnTo>
                  <a:pt x="6999" y="8096"/>
                </a:lnTo>
                <a:lnTo>
                  <a:pt x="7074" y="7993"/>
                </a:lnTo>
                <a:lnTo>
                  <a:pt x="7171" y="7952"/>
                </a:lnTo>
                <a:lnTo>
                  <a:pt x="7212" y="7909"/>
                </a:lnTo>
                <a:lnTo>
                  <a:pt x="7255" y="7862"/>
                </a:lnTo>
                <a:lnTo>
                  <a:pt x="7250" y="7725"/>
                </a:lnTo>
                <a:lnTo>
                  <a:pt x="7229" y="7677"/>
                </a:lnTo>
                <a:lnTo>
                  <a:pt x="7181" y="7662"/>
                </a:lnTo>
                <a:lnTo>
                  <a:pt x="7159" y="7553"/>
                </a:lnTo>
                <a:lnTo>
                  <a:pt x="7122" y="7512"/>
                </a:lnTo>
                <a:lnTo>
                  <a:pt x="7026" y="7478"/>
                </a:lnTo>
                <a:lnTo>
                  <a:pt x="6973" y="7403"/>
                </a:lnTo>
                <a:lnTo>
                  <a:pt x="6898" y="7325"/>
                </a:lnTo>
                <a:lnTo>
                  <a:pt x="6920" y="7237"/>
                </a:lnTo>
                <a:lnTo>
                  <a:pt x="6856" y="7072"/>
                </a:lnTo>
                <a:lnTo>
                  <a:pt x="6782" y="6887"/>
                </a:lnTo>
                <a:lnTo>
                  <a:pt x="6733" y="6750"/>
                </a:lnTo>
                <a:lnTo>
                  <a:pt x="6697" y="6818"/>
                </a:lnTo>
                <a:lnTo>
                  <a:pt x="6639" y="6982"/>
                </a:lnTo>
                <a:lnTo>
                  <a:pt x="6552" y="7065"/>
                </a:lnTo>
                <a:lnTo>
                  <a:pt x="6516" y="6975"/>
                </a:lnTo>
                <a:lnTo>
                  <a:pt x="6458" y="6956"/>
                </a:lnTo>
                <a:lnTo>
                  <a:pt x="6441" y="6769"/>
                </a:lnTo>
                <a:lnTo>
                  <a:pt x="6441" y="6638"/>
                </a:lnTo>
                <a:lnTo>
                  <a:pt x="6340" y="6625"/>
                </a:lnTo>
                <a:lnTo>
                  <a:pt x="6320" y="6563"/>
                </a:lnTo>
                <a:lnTo>
                  <a:pt x="6250" y="6475"/>
                </a:lnTo>
                <a:lnTo>
                  <a:pt x="6197" y="6419"/>
                </a:lnTo>
                <a:lnTo>
                  <a:pt x="6143" y="6460"/>
                </a:lnTo>
                <a:lnTo>
                  <a:pt x="6085" y="6447"/>
                </a:lnTo>
                <a:lnTo>
                  <a:pt x="5984" y="6398"/>
                </a:lnTo>
                <a:lnTo>
                  <a:pt x="5947" y="6440"/>
                </a:lnTo>
                <a:lnTo>
                  <a:pt x="5962" y="6687"/>
                </a:lnTo>
                <a:lnTo>
                  <a:pt x="5989" y="6825"/>
                </a:lnTo>
                <a:lnTo>
                  <a:pt x="5921" y="6975"/>
                </a:lnTo>
                <a:lnTo>
                  <a:pt x="5994" y="7085"/>
                </a:lnTo>
                <a:lnTo>
                  <a:pt x="6032" y="7203"/>
                </a:lnTo>
                <a:lnTo>
                  <a:pt x="6037" y="7300"/>
                </a:lnTo>
                <a:lnTo>
                  <a:pt x="6005" y="7388"/>
                </a:lnTo>
                <a:lnTo>
                  <a:pt x="5936" y="7484"/>
                </a:lnTo>
                <a:lnTo>
                  <a:pt x="5846" y="7546"/>
                </a:lnTo>
                <a:lnTo>
                  <a:pt x="5887" y="7615"/>
                </a:lnTo>
                <a:lnTo>
                  <a:pt x="5914" y="7815"/>
                </a:lnTo>
                <a:lnTo>
                  <a:pt x="5882" y="7937"/>
                </a:lnTo>
                <a:lnTo>
                  <a:pt x="5841" y="7978"/>
                </a:lnTo>
                <a:lnTo>
                  <a:pt x="5754" y="7862"/>
                </a:lnTo>
                <a:lnTo>
                  <a:pt x="5713" y="7725"/>
                </a:lnTo>
                <a:lnTo>
                  <a:pt x="5691" y="7594"/>
                </a:lnTo>
                <a:lnTo>
                  <a:pt x="5701" y="7484"/>
                </a:lnTo>
                <a:lnTo>
                  <a:pt x="5638" y="7471"/>
                </a:lnTo>
                <a:lnTo>
                  <a:pt x="5542" y="7463"/>
                </a:lnTo>
                <a:lnTo>
                  <a:pt x="5479" y="7409"/>
                </a:lnTo>
                <a:lnTo>
                  <a:pt x="5409" y="7368"/>
                </a:lnTo>
                <a:lnTo>
                  <a:pt x="5367" y="7306"/>
                </a:lnTo>
                <a:lnTo>
                  <a:pt x="5309" y="7250"/>
                </a:lnTo>
                <a:lnTo>
                  <a:pt x="5196" y="7196"/>
                </a:lnTo>
                <a:lnTo>
                  <a:pt x="5116" y="7222"/>
                </a:lnTo>
                <a:lnTo>
                  <a:pt x="5090" y="7113"/>
                </a:lnTo>
                <a:lnTo>
                  <a:pt x="5063" y="6982"/>
                </a:lnTo>
                <a:lnTo>
                  <a:pt x="4978" y="6956"/>
                </a:lnTo>
                <a:lnTo>
                  <a:pt x="4978" y="6784"/>
                </a:lnTo>
                <a:lnTo>
                  <a:pt x="5005" y="6666"/>
                </a:lnTo>
                <a:lnTo>
                  <a:pt x="5070" y="6488"/>
                </a:lnTo>
                <a:lnTo>
                  <a:pt x="5138" y="6357"/>
                </a:lnTo>
                <a:lnTo>
                  <a:pt x="5208" y="6337"/>
                </a:lnTo>
                <a:lnTo>
                  <a:pt x="5208" y="6226"/>
                </a:lnTo>
                <a:lnTo>
                  <a:pt x="5256" y="6151"/>
                </a:lnTo>
                <a:lnTo>
                  <a:pt x="5341" y="6144"/>
                </a:lnTo>
                <a:lnTo>
                  <a:pt x="5409" y="6020"/>
                </a:lnTo>
                <a:lnTo>
                  <a:pt x="5425" y="5944"/>
                </a:lnTo>
                <a:lnTo>
                  <a:pt x="5479" y="5794"/>
                </a:lnTo>
                <a:lnTo>
                  <a:pt x="5500" y="5697"/>
                </a:lnTo>
                <a:lnTo>
                  <a:pt x="5558" y="5753"/>
                </a:lnTo>
                <a:lnTo>
                  <a:pt x="5638" y="5725"/>
                </a:lnTo>
                <a:lnTo>
                  <a:pt x="5754" y="5588"/>
                </a:lnTo>
                <a:lnTo>
                  <a:pt x="5761" y="5498"/>
                </a:lnTo>
                <a:lnTo>
                  <a:pt x="5718" y="5388"/>
                </a:lnTo>
                <a:lnTo>
                  <a:pt x="5766" y="5279"/>
                </a:lnTo>
                <a:lnTo>
                  <a:pt x="5761" y="5176"/>
                </a:lnTo>
                <a:lnTo>
                  <a:pt x="5681" y="5072"/>
                </a:lnTo>
                <a:lnTo>
                  <a:pt x="5595" y="5038"/>
                </a:lnTo>
                <a:lnTo>
                  <a:pt x="5510" y="5017"/>
                </a:lnTo>
                <a:lnTo>
                  <a:pt x="5510" y="5257"/>
                </a:lnTo>
                <a:lnTo>
                  <a:pt x="5469" y="5429"/>
                </a:lnTo>
                <a:lnTo>
                  <a:pt x="5404" y="5573"/>
                </a:lnTo>
                <a:lnTo>
                  <a:pt x="5351" y="5444"/>
                </a:lnTo>
                <a:lnTo>
                  <a:pt x="5367" y="5292"/>
                </a:lnTo>
                <a:lnTo>
                  <a:pt x="5297" y="5154"/>
                </a:lnTo>
                <a:lnTo>
                  <a:pt x="5218" y="5319"/>
                </a:lnTo>
                <a:lnTo>
                  <a:pt x="5218" y="5107"/>
                </a:lnTo>
                <a:lnTo>
                  <a:pt x="5111" y="5057"/>
                </a:lnTo>
                <a:lnTo>
                  <a:pt x="5164" y="4954"/>
                </a:lnTo>
                <a:lnTo>
                  <a:pt x="5085" y="4695"/>
                </a:lnTo>
                <a:lnTo>
                  <a:pt x="5026" y="4591"/>
                </a:lnTo>
                <a:lnTo>
                  <a:pt x="4947" y="4551"/>
                </a:lnTo>
                <a:close/>
                <a:moveTo>
                  <a:pt x="21015" y="4639"/>
                </a:moveTo>
                <a:lnTo>
                  <a:pt x="21010" y="4645"/>
                </a:lnTo>
                <a:lnTo>
                  <a:pt x="20935" y="4748"/>
                </a:lnTo>
                <a:lnTo>
                  <a:pt x="20947" y="4817"/>
                </a:lnTo>
                <a:lnTo>
                  <a:pt x="21010" y="4804"/>
                </a:lnTo>
                <a:lnTo>
                  <a:pt x="21085" y="4791"/>
                </a:lnTo>
                <a:lnTo>
                  <a:pt x="21148" y="4735"/>
                </a:lnTo>
                <a:lnTo>
                  <a:pt x="21153" y="4707"/>
                </a:lnTo>
                <a:lnTo>
                  <a:pt x="21068" y="4639"/>
                </a:lnTo>
                <a:lnTo>
                  <a:pt x="21015" y="4639"/>
                </a:lnTo>
                <a:close/>
                <a:moveTo>
                  <a:pt x="4770" y="4963"/>
                </a:moveTo>
                <a:lnTo>
                  <a:pt x="4729" y="5057"/>
                </a:lnTo>
                <a:lnTo>
                  <a:pt x="4681" y="5126"/>
                </a:lnTo>
                <a:lnTo>
                  <a:pt x="4760" y="5223"/>
                </a:lnTo>
                <a:lnTo>
                  <a:pt x="4809" y="5195"/>
                </a:lnTo>
                <a:lnTo>
                  <a:pt x="4883" y="5257"/>
                </a:lnTo>
                <a:lnTo>
                  <a:pt x="4920" y="5188"/>
                </a:lnTo>
                <a:lnTo>
                  <a:pt x="4888" y="5107"/>
                </a:lnTo>
                <a:lnTo>
                  <a:pt x="4867" y="5066"/>
                </a:lnTo>
                <a:lnTo>
                  <a:pt x="4835" y="5023"/>
                </a:lnTo>
                <a:lnTo>
                  <a:pt x="4770" y="4963"/>
                </a:lnTo>
                <a:close/>
                <a:moveTo>
                  <a:pt x="6074" y="5354"/>
                </a:moveTo>
                <a:lnTo>
                  <a:pt x="6020" y="5388"/>
                </a:lnTo>
                <a:lnTo>
                  <a:pt x="5994" y="5498"/>
                </a:lnTo>
                <a:lnTo>
                  <a:pt x="6010" y="5594"/>
                </a:lnTo>
                <a:lnTo>
                  <a:pt x="6074" y="5581"/>
                </a:lnTo>
                <a:lnTo>
                  <a:pt x="6112" y="5526"/>
                </a:lnTo>
                <a:lnTo>
                  <a:pt x="6122" y="5498"/>
                </a:lnTo>
                <a:lnTo>
                  <a:pt x="6122" y="5416"/>
                </a:lnTo>
                <a:lnTo>
                  <a:pt x="6074" y="5354"/>
                </a:lnTo>
                <a:close/>
                <a:moveTo>
                  <a:pt x="9558" y="5704"/>
                </a:moveTo>
                <a:lnTo>
                  <a:pt x="9463" y="5801"/>
                </a:lnTo>
                <a:lnTo>
                  <a:pt x="9393" y="5753"/>
                </a:lnTo>
                <a:lnTo>
                  <a:pt x="9303" y="5848"/>
                </a:lnTo>
                <a:lnTo>
                  <a:pt x="9212" y="5725"/>
                </a:lnTo>
                <a:lnTo>
                  <a:pt x="9122" y="5753"/>
                </a:lnTo>
                <a:lnTo>
                  <a:pt x="9085" y="5869"/>
                </a:lnTo>
                <a:lnTo>
                  <a:pt x="9207" y="5916"/>
                </a:lnTo>
                <a:lnTo>
                  <a:pt x="9207" y="5966"/>
                </a:lnTo>
                <a:lnTo>
                  <a:pt x="9105" y="6000"/>
                </a:lnTo>
                <a:lnTo>
                  <a:pt x="9233" y="6088"/>
                </a:lnTo>
                <a:lnTo>
                  <a:pt x="9175" y="6166"/>
                </a:lnTo>
                <a:lnTo>
                  <a:pt x="9340" y="6219"/>
                </a:lnTo>
                <a:lnTo>
                  <a:pt x="9415" y="6241"/>
                </a:lnTo>
                <a:lnTo>
                  <a:pt x="9468" y="6213"/>
                </a:lnTo>
                <a:lnTo>
                  <a:pt x="9632" y="6097"/>
                </a:lnTo>
                <a:lnTo>
                  <a:pt x="9707" y="5959"/>
                </a:lnTo>
                <a:lnTo>
                  <a:pt x="9644" y="5835"/>
                </a:lnTo>
                <a:lnTo>
                  <a:pt x="9659" y="5719"/>
                </a:lnTo>
                <a:lnTo>
                  <a:pt x="9558" y="5704"/>
                </a:lnTo>
                <a:close/>
                <a:moveTo>
                  <a:pt x="5489" y="5848"/>
                </a:moveTo>
                <a:lnTo>
                  <a:pt x="5474" y="6013"/>
                </a:lnTo>
                <a:lnTo>
                  <a:pt x="5462" y="6151"/>
                </a:lnTo>
                <a:lnTo>
                  <a:pt x="5415" y="6234"/>
                </a:lnTo>
                <a:lnTo>
                  <a:pt x="5495" y="6219"/>
                </a:lnTo>
                <a:lnTo>
                  <a:pt x="5510" y="6316"/>
                </a:lnTo>
                <a:lnTo>
                  <a:pt x="5595" y="6234"/>
                </a:lnTo>
                <a:lnTo>
                  <a:pt x="5655" y="6138"/>
                </a:lnTo>
                <a:lnTo>
                  <a:pt x="5686" y="6219"/>
                </a:lnTo>
                <a:lnTo>
                  <a:pt x="5776" y="6260"/>
                </a:lnTo>
                <a:lnTo>
                  <a:pt x="5829" y="6206"/>
                </a:lnTo>
                <a:lnTo>
                  <a:pt x="5788" y="6151"/>
                </a:lnTo>
                <a:lnTo>
                  <a:pt x="5744" y="6166"/>
                </a:lnTo>
                <a:lnTo>
                  <a:pt x="5739" y="6082"/>
                </a:lnTo>
                <a:lnTo>
                  <a:pt x="5670" y="6028"/>
                </a:lnTo>
                <a:lnTo>
                  <a:pt x="5607" y="5966"/>
                </a:lnTo>
                <a:lnTo>
                  <a:pt x="5575" y="5916"/>
                </a:lnTo>
                <a:lnTo>
                  <a:pt x="5542" y="5944"/>
                </a:lnTo>
                <a:lnTo>
                  <a:pt x="5532" y="5863"/>
                </a:lnTo>
                <a:lnTo>
                  <a:pt x="5489" y="5848"/>
                </a:lnTo>
                <a:close/>
                <a:moveTo>
                  <a:pt x="479" y="6191"/>
                </a:moveTo>
                <a:lnTo>
                  <a:pt x="479" y="6260"/>
                </a:lnTo>
                <a:lnTo>
                  <a:pt x="489" y="6275"/>
                </a:lnTo>
                <a:lnTo>
                  <a:pt x="542" y="6260"/>
                </a:lnTo>
                <a:lnTo>
                  <a:pt x="563" y="6294"/>
                </a:lnTo>
                <a:lnTo>
                  <a:pt x="607" y="6329"/>
                </a:lnTo>
                <a:lnTo>
                  <a:pt x="655" y="6294"/>
                </a:lnTo>
                <a:lnTo>
                  <a:pt x="660" y="6275"/>
                </a:lnTo>
                <a:lnTo>
                  <a:pt x="602" y="6254"/>
                </a:lnTo>
                <a:lnTo>
                  <a:pt x="554" y="6213"/>
                </a:lnTo>
                <a:lnTo>
                  <a:pt x="515" y="6226"/>
                </a:lnTo>
                <a:lnTo>
                  <a:pt x="479" y="6191"/>
                </a:lnTo>
                <a:close/>
                <a:moveTo>
                  <a:pt x="5643" y="6344"/>
                </a:moveTo>
                <a:lnTo>
                  <a:pt x="5602" y="6419"/>
                </a:lnTo>
                <a:lnTo>
                  <a:pt x="5616" y="6460"/>
                </a:lnTo>
                <a:lnTo>
                  <a:pt x="5655" y="6466"/>
                </a:lnTo>
                <a:lnTo>
                  <a:pt x="5723" y="6378"/>
                </a:lnTo>
                <a:lnTo>
                  <a:pt x="5723" y="6344"/>
                </a:lnTo>
                <a:lnTo>
                  <a:pt x="5643" y="6344"/>
                </a:lnTo>
                <a:close/>
                <a:moveTo>
                  <a:pt x="5841" y="6425"/>
                </a:moveTo>
                <a:lnTo>
                  <a:pt x="5814" y="6475"/>
                </a:lnTo>
                <a:lnTo>
                  <a:pt x="5814" y="6488"/>
                </a:lnTo>
                <a:lnTo>
                  <a:pt x="5829" y="6535"/>
                </a:lnTo>
                <a:lnTo>
                  <a:pt x="5856" y="6550"/>
                </a:lnTo>
                <a:lnTo>
                  <a:pt x="5877" y="6466"/>
                </a:lnTo>
                <a:lnTo>
                  <a:pt x="5861" y="6432"/>
                </a:lnTo>
                <a:lnTo>
                  <a:pt x="5841" y="6425"/>
                </a:lnTo>
                <a:close/>
                <a:moveTo>
                  <a:pt x="788" y="6741"/>
                </a:moveTo>
                <a:lnTo>
                  <a:pt x="728" y="6769"/>
                </a:lnTo>
                <a:lnTo>
                  <a:pt x="766" y="6810"/>
                </a:lnTo>
                <a:lnTo>
                  <a:pt x="803" y="6838"/>
                </a:lnTo>
                <a:lnTo>
                  <a:pt x="841" y="6810"/>
                </a:lnTo>
                <a:lnTo>
                  <a:pt x="834" y="6756"/>
                </a:lnTo>
                <a:lnTo>
                  <a:pt x="788" y="6741"/>
                </a:lnTo>
                <a:close/>
                <a:moveTo>
                  <a:pt x="10212" y="7003"/>
                </a:moveTo>
                <a:lnTo>
                  <a:pt x="10164" y="7119"/>
                </a:lnTo>
                <a:lnTo>
                  <a:pt x="10143" y="7265"/>
                </a:lnTo>
                <a:lnTo>
                  <a:pt x="10176" y="7334"/>
                </a:lnTo>
                <a:lnTo>
                  <a:pt x="10181" y="7463"/>
                </a:lnTo>
                <a:lnTo>
                  <a:pt x="10207" y="7403"/>
                </a:lnTo>
                <a:lnTo>
                  <a:pt x="10229" y="7437"/>
                </a:lnTo>
                <a:lnTo>
                  <a:pt x="10207" y="7491"/>
                </a:lnTo>
                <a:lnTo>
                  <a:pt x="10222" y="7531"/>
                </a:lnTo>
                <a:lnTo>
                  <a:pt x="10292" y="7553"/>
                </a:lnTo>
                <a:lnTo>
                  <a:pt x="10329" y="7635"/>
                </a:lnTo>
                <a:lnTo>
                  <a:pt x="10324" y="7703"/>
                </a:lnTo>
                <a:lnTo>
                  <a:pt x="10239" y="7697"/>
                </a:lnTo>
                <a:lnTo>
                  <a:pt x="10222" y="7781"/>
                </a:lnTo>
                <a:lnTo>
                  <a:pt x="10256" y="7841"/>
                </a:lnTo>
                <a:lnTo>
                  <a:pt x="10196" y="7884"/>
                </a:lnTo>
                <a:lnTo>
                  <a:pt x="10212" y="7931"/>
                </a:lnTo>
                <a:lnTo>
                  <a:pt x="10302" y="7952"/>
                </a:lnTo>
                <a:lnTo>
                  <a:pt x="10256" y="7978"/>
                </a:lnTo>
                <a:lnTo>
                  <a:pt x="10164" y="8103"/>
                </a:lnTo>
                <a:lnTo>
                  <a:pt x="10196" y="8124"/>
                </a:lnTo>
                <a:lnTo>
                  <a:pt x="10239" y="8081"/>
                </a:lnTo>
                <a:lnTo>
                  <a:pt x="10292" y="8096"/>
                </a:lnTo>
                <a:lnTo>
                  <a:pt x="10329" y="8040"/>
                </a:lnTo>
                <a:lnTo>
                  <a:pt x="10355" y="8062"/>
                </a:lnTo>
                <a:lnTo>
                  <a:pt x="10457" y="8028"/>
                </a:lnTo>
                <a:lnTo>
                  <a:pt x="10537" y="8034"/>
                </a:lnTo>
                <a:lnTo>
                  <a:pt x="10590" y="7965"/>
                </a:lnTo>
                <a:lnTo>
                  <a:pt x="10563" y="7903"/>
                </a:lnTo>
                <a:lnTo>
                  <a:pt x="10595" y="7869"/>
                </a:lnTo>
                <a:lnTo>
                  <a:pt x="10601" y="7793"/>
                </a:lnTo>
                <a:lnTo>
                  <a:pt x="10532" y="7766"/>
                </a:lnTo>
                <a:lnTo>
                  <a:pt x="10515" y="7718"/>
                </a:lnTo>
                <a:lnTo>
                  <a:pt x="10478" y="7574"/>
                </a:lnTo>
                <a:lnTo>
                  <a:pt x="10442" y="7553"/>
                </a:lnTo>
                <a:lnTo>
                  <a:pt x="10382" y="7381"/>
                </a:lnTo>
                <a:lnTo>
                  <a:pt x="10324" y="7375"/>
                </a:lnTo>
                <a:lnTo>
                  <a:pt x="10372" y="7250"/>
                </a:lnTo>
                <a:lnTo>
                  <a:pt x="10389" y="7141"/>
                </a:lnTo>
                <a:lnTo>
                  <a:pt x="10324" y="7134"/>
                </a:lnTo>
                <a:lnTo>
                  <a:pt x="10266" y="7153"/>
                </a:lnTo>
                <a:lnTo>
                  <a:pt x="10329" y="7003"/>
                </a:lnTo>
                <a:lnTo>
                  <a:pt x="10261" y="7016"/>
                </a:lnTo>
                <a:lnTo>
                  <a:pt x="10212" y="7003"/>
                </a:lnTo>
                <a:close/>
                <a:moveTo>
                  <a:pt x="1559" y="7100"/>
                </a:moveTo>
                <a:lnTo>
                  <a:pt x="1526" y="7119"/>
                </a:lnTo>
                <a:lnTo>
                  <a:pt x="1479" y="7169"/>
                </a:lnTo>
                <a:lnTo>
                  <a:pt x="1484" y="7237"/>
                </a:lnTo>
                <a:lnTo>
                  <a:pt x="1516" y="7272"/>
                </a:lnTo>
                <a:lnTo>
                  <a:pt x="1574" y="7216"/>
                </a:lnTo>
                <a:lnTo>
                  <a:pt x="1622" y="7147"/>
                </a:lnTo>
                <a:lnTo>
                  <a:pt x="1601" y="7106"/>
                </a:lnTo>
                <a:lnTo>
                  <a:pt x="1559" y="7100"/>
                </a:lnTo>
                <a:close/>
                <a:moveTo>
                  <a:pt x="11228" y="7353"/>
                </a:moveTo>
                <a:lnTo>
                  <a:pt x="11138" y="7403"/>
                </a:lnTo>
                <a:lnTo>
                  <a:pt x="11148" y="7456"/>
                </a:lnTo>
                <a:lnTo>
                  <a:pt x="11206" y="7525"/>
                </a:lnTo>
                <a:lnTo>
                  <a:pt x="11245" y="7422"/>
                </a:lnTo>
                <a:lnTo>
                  <a:pt x="11228" y="7353"/>
                </a:lnTo>
                <a:close/>
                <a:moveTo>
                  <a:pt x="10111" y="7478"/>
                </a:moveTo>
                <a:lnTo>
                  <a:pt x="10063" y="7484"/>
                </a:lnTo>
                <a:lnTo>
                  <a:pt x="10016" y="7546"/>
                </a:lnTo>
                <a:lnTo>
                  <a:pt x="9936" y="7650"/>
                </a:lnTo>
                <a:lnTo>
                  <a:pt x="9968" y="7772"/>
                </a:lnTo>
                <a:lnTo>
                  <a:pt x="9920" y="7903"/>
                </a:lnTo>
                <a:lnTo>
                  <a:pt x="10005" y="7924"/>
                </a:lnTo>
                <a:lnTo>
                  <a:pt x="10106" y="7849"/>
                </a:lnTo>
                <a:lnTo>
                  <a:pt x="10154" y="7738"/>
                </a:lnTo>
                <a:lnTo>
                  <a:pt x="10143" y="7650"/>
                </a:lnTo>
                <a:lnTo>
                  <a:pt x="10176" y="7559"/>
                </a:lnTo>
                <a:lnTo>
                  <a:pt x="10111" y="7478"/>
                </a:lnTo>
                <a:close/>
                <a:moveTo>
                  <a:pt x="18829" y="7587"/>
                </a:moveTo>
                <a:lnTo>
                  <a:pt x="18803" y="7600"/>
                </a:lnTo>
                <a:lnTo>
                  <a:pt x="18829" y="7662"/>
                </a:lnTo>
                <a:lnTo>
                  <a:pt x="18776" y="7718"/>
                </a:lnTo>
                <a:lnTo>
                  <a:pt x="18771" y="7890"/>
                </a:lnTo>
                <a:lnTo>
                  <a:pt x="18803" y="8006"/>
                </a:lnTo>
                <a:lnTo>
                  <a:pt x="18803" y="8165"/>
                </a:lnTo>
                <a:lnTo>
                  <a:pt x="18786" y="8253"/>
                </a:lnTo>
                <a:lnTo>
                  <a:pt x="18793" y="8378"/>
                </a:lnTo>
                <a:lnTo>
                  <a:pt x="18786" y="8481"/>
                </a:lnTo>
                <a:lnTo>
                  <a:pt x="18798" y="8577"/>
                </a:lnTo>
                <a:lnTo>
                  <a:pt x="18834" y="8487"/>
                </a:lnTo>
                <a:lnTo>
                  <a:pt x="18882" y="8556"/>
                </a:lnTo>
                <a:lnTo>
                  <a:pt x="18882" y="8481"/>
                </a:lnTo>
                <a:lnTo>
                  <a:pt x="18824" y="8365"/>
                </a:lnTo>
                <a:lnTo>
                  <a:pt x="18861" y="8199"/>
                </a:lnTo>
                <a:lnTo>
                  <a:pt x="18946" y="8240"/>
                </a:lnTo>
                <a:lnTo>
                  <a:pt x="18887" y="8034"/>
                </a:lnTo>
                <a:lnTo>
                  <a:pt x="18866" y="7909"/>
                </a:lnTo>
                <a:lnTo>
                  <a:pt x="18866" y="7793"/>
                </a:lnTo>
                <a:lnTo>
                  <a:pt x="18846" y="7669"/>
                </a:lnTo>
                <a:lnTo>
                  <a:pt x="18829" y="7587"/>
                </a:lnTo>
                <a:close/>
                <a:moveTo>
                  <a:pt x="2729" y="7609"/>
                </a:moveTo>
                <a:lnTo>
                  <a:pt x="2729" y="7650"/>
                </a:lnTo>
                <a:lnTo>
                  <a:pt x="2739" y="7703"/>
                </a:lnTo>
                <a:lnTo>
                  <a:pt x="2766" y="7746"/>
                </a:lnTo>
                <a:lnTo>
                  <a:pt x="2787" y="7800"/>
                </a:lnTo>
                <a:lnTo>
                  <a:pt x="2824" y="7862"/>
                </a:lnTo>
                <a:lnTo>
                  <a:pt x="2846" y="7862"/>
                </a:lnTo>
                <a:lnTo>
                  <a:pt x="2797" y="7759"/>
                </a:lnTo>
                <a:lnTo>
                  <a:pt x="2814" y="7615"/>
                </a:lnTo>
                <a:lnTo>
                  <a:pt x="2761" y="7628"/>
                </a:lnTo>
                <a:lnTo>
                  <a:pt x="2729" y="7609"/>
                </a:lnTo>
                <a:close/>
                <a:moveTo>
                  <a:pt x="7244" y="7924"/>
                </a:moveTo>
                <a:lnTo>
                  <a:pt x="7191" y="7965"/>
                </a:lnTo>
                <a:lnTo>
                  <a:pt x="7154" y="8034"/>
                </a:lnTo>
                <a:lnTo>
                  <a:pt x="7096" y="8219"/>
                </a:lnTo>
                <a:lnTo>
                  <a:pt x="7048" y="8287"/>
                </a:lnTo>
                <a:lnTo>
                  <a:pt x="7074" y="8322"/>
                </a:lnTo>
                <a:lnTo>
                  <a:pt x="7038" y="8365"/>
                </a:lnTo>
                <a:lnTo>
                  <a:pt x="7043" y="8390"/>
                </a:lnTo>
                <a:lnTo>
                  <a:pt x="7159" y="8399"/>
                </a:lnTo>
                <a:lnTo>
                  <a:pt x="7224" y="8390"/>
                </a:lnTo>
                <a:lnTo>
                  <a:pt x="7277" y="8418"/>
                </a:lnTo>
                <a:lnTo>
                  <a:pt x="7234" y="8468"/>
                </a:lnTo>
                <a:lnTo>
                  <a:pt x="7270" y="8474"/>
                </a:lnTo>
                <a:lnTo>
                  <a:pt x="7340" y="8378"/>
                </a:lnTo>
                <a:lnTo>
                  <a:pt x="7357" y="8390"/>
                </a:lnTo>
                <a:lnTo>
                  <a:pt x="7340" y="8481"/>
                </a:lnTo>
                <a:lnTo>
                  <a:pt x="7377" y="8502"/>
                </a:lnTo>
                <a:lnTo>
                  <a:pt x="7403" y="8502"/>
                </a:lnTo>
                <a:lnTo>
                  <a:pt x="7430" y="8405"/>
                </a:lnTo>
                <a:lnTo>
                  <a:pt x="7415" y="8330"/>
                </a:lnTo>
                <a:lnTo>
                  <a:pt x="7403" y="8274"/>
                </a:lnTo>
                <a:lnTo>
                  <a:pt x="7367" y="8296"/>
                </a:lnTo>
                <a:lnTo>
                  <a:pt x="7383" y="8206"/>
                </a:lnTo>
                <a:lnTo>
                  <a:pt x="7324" y="8171"/>
                </a:lnTo>
                <a:lnTo>
                  <a:pt x="7297" y="8199"/>
                </a:lnTo>
                <a:lnTo>
                  <a:pt x="7244" y="8171"/>
                </a:lnTo>
                <a:lnTo>
                  <a:pt x="7265" y="8131"/>
                </a:lnTo>
                <a:lnTo>
                  <a:pt x="7229" y="8103"/>
                </a:lnTo>
                <a:lnTo>
                  <a:pt x="7191" y="8143"/>
                </a:lnTo>
                <a:lnTo>
                  <a:pt x="7229" y="8040"/>
                </a:lnTo>
                <a:lnTo>
                  <a:pt x="7260" y="7965"/>
                </a:lnTo>
                <a:lnTo>
                  <a:pt x="7270" y="7931"/>
                </a:lnTo>
                <a:lnTo>
                  <a:pt x="7244" y="7924"/>
                </a:lnTo>
                <a:close/>
                <a:moveTo>
                  <a:pt x="3010" y="8028"/>
                </a:moveTo>
                <a:lnTo>
                  <a:pt x="3005" y="8055"/>
                </a:lnTo>
                <a:lnTo>
                  <a:pt x="3032" y="8124"/>
                </a:lnTo>
                <a:lnTo>
                  <a:pt x="3090" y="8143"/>
                </a:lnTo>
                <a:lnTo>
                  <a:pt x="3102" y="8178"/>
                </a:lnTo>
                <a:lnTo>
                  <a:pt x="3155" y="8212"/>
                </a:lnTo>
                <a:lnTo>
                  <a:pt x="3170" y="8253"/>
                </a:lnTo>
                <a:lnTo>
                  <a:pt x="3266" y="8309"/>
                </a:lnTo>
                <a:lnTo>
                  <a:pt x="3293" y="8296"/>
                </a:lnTo>
                <a:lnTo>
                  <a:pt x="3271" y="8227"/>
                </a:lnTo>
                <a:lnTo>
                  <a:pt x="3213" y="8184"/>
                </a:lnTo>
                <a:lnTo>
                  <a:pt x="3186" y="8131"/>
                </a:lnTo>
                <a:lnTo>
                  <a:pt x="3165" y="8090"/>
                </a:lnTo>
                <a:lnTo>
                  <a:pt x="3112" y="8075"/>
                </a:lnTo>
                <a:lnTo>
                  <a:pt x="3075" y="8055"/>
                </a:lnTo>
                <a:lnTo>
                  <a:pt x="3010" y="8028"/>
                </a:lnTo>
                <a:close/>
                <a:moveTo>
                  <a:pt x="6760" y="8124"/>
                </a:moveTo>
                <a:lnTo>
                  <a:pt x="6738" y="8137"/>
                </a:lnTo>
                <a:lnTo>
                  <a:pt x="6792" y="8193"/>
                </a:lnTo>
                <a:lnTo>
                  <a:pt x="6866" y="8227"/>
                </a:lnTo>
                <a:lnTo>
                  <a:pt x="6898" y="8227"/>
                </a:lnTo>
                <a:lnTo>
                  <a:pt x="6893" y="8206"/>
                </a:lnTo>
                <a:lnTo>
                  <a:pt x="6835" y="8159"/>
                </a:lnTo>
                <a:lnTo>
                  <a:pt x="6760" y="8124"/>
                </a:lnTo>
                <a:close/>
                <a:moveTo>
                  <a:pt x="13494" y="8440"/>
                </a:moveTo>
                <a:lnTo>
                  <a:pt x="13542" y="8468"/>
                </a:lnTo>
                <a:lnTo>
                  <a:pt x="13600" y="8459"/>
                </a:lnTo>
                <a:lnTo>
                  <a:pt x="13612" y="8528"/>
                </a:lnTo>
                <a:lnTo>
                  <a:pt x="13600" y="8631"/>
                </a:lnTo>
                <a:lnTo>
                  <a:pt x="13547" y="8618"/>
                </a:lnTo>
                <a:lnTo>
                  <a:pt x="13500" y="8640"/>
                </a:lnTo>
                <a:lnTo>
                  <a:pt x="13500" y="8715"/>
                </a:lnTo>
                <a:lnTo>
                  <a:pt x="13440" y="8708"/>
                </a:lnTo>
                <a:lnTo>
                  <a:pt x="13440" y="8743"/>
                </a:lnTo>
                <a:lnTo>
                  <a:pt x="13474" y="8768"/>
                </a:lnTo>
                <a:lnTo>
                  <a:pt x="13500" y="8865"/>
                </a:lnTo>
                <a:lnTo>
                  <a:pt x="13568" y="8899"/>
                </a:lnTo>
                <a:lnTo>
                  <a:pt x="13580" y="8934"/>
                </a:lnTo>
                <a:lnTo>
                  <a:pt x="13563" y="8975"/>
                </a:lnTo>
                <a:lnTo>
                  <a:pt x="13568" y="9003"/>
                </a:lnTo>
                <a:lnTo>
                  <a:pt x="13585" y="9065"/>
                </a:lnTo>
                <a:lnTo>
                  <a:pt x="13590" y="8990"/>
                </a:lnTo>
                <a:lnTo>
                  <a:pt x="13638" y="8962"/>
                </a:lnTo>
                <a:lnTo>
                  <a:pt x="13653" y="9018"/>
                </a:lnTo>
                <a:lnTo>
                  <a:pt x="13696" y="9078"/>
                </a:lnTo>
                <a:lnTo>
                  <a:pt x="13643" y="9112"/>
                </a:lnTo>
                <a:lnTo>
                  <a:pt x="13590" y="9086"/>
                </a:lnTo>
                <a:lnTo>
                  <a:pt x="13580" y="9168"/>
                </a:lnTo>
                <a:lnTo>
                  <a:pt x="13617" y="9174"/>
                </a:lnTo>
                <a:lnTo>
                  <a:pt x="13600" y="9243"/>
                </a:lnTo>
                <a:lnTo>
                  <a:pt x="13648" y="9277"/>
                </a:lnTo>
                <a:lnTo>
                  <a:pt x="13638" y="9380"/>
                </a:lnTo>
                <a:lnTo>
                  <a:pt x="13648" y="9449"/>
                </a:lnTo>
                <a:lnTo>
                  <a:pt x="13643" y="9471"/>
                </a:lnTo>
                <a:lnTo>
                  <a:pt x="13553" y="9499"/>
                </a:lnTo>
                <a:lnTo>
                  <a:pt x="13467" y="9484"/>
                </a:lnTo>
                <a:lnTo>
                  <a:pt x="13425" y="9436"/>
                </a:lnTo>
                <a:lnTo>
                  <a:pt x="13372" y="9415"/>
                </a:lnTo>
                <a:lnTo>
                  <a:pt x="13356" y="9346"/>
                </a:lnTo>
                <a:lnTo>
                  <a:pt x="13356" y="9299"/>
                </a:lnTo>
                <a:lnTo>
                  <a:pt x="13377" y="9277"/>
                </a:lnTo>
                <a:lnTo>
                  <a:pt x="13387" y="9243"/>
                </a:lnTo>
                <a:lnTo>
                  <a:pt x="13399" y="9168"/>
                </a:lnTo>
                <a:lnTo>
                  <a:pt x="13447" y="9161"/>
                </a:lnTo>
                <a:lnTo>
                  <a:pt x="13430" y="9134"/>
                </a:lnTo>
                <a:lnTo>
                  <a:pt x="13404" y="9127"/>
                </a:lnTo>
                <a:lnTo>
                  <a:pt x="13372" y="9058"/>
                </a:lnTo>
                <a:lnTo>
                  <a:pt x="13341" y="8983"/>
                </a:lnTo>
                <a:lnTo>
                  <a:pt x="13276" y="8865"/>
                </a:lnTo>
                <a:lnTo>
                  <a:pt x="13281" y="8796"/>
                </a:lnTo>
                <a:lnTo>
                  <a:pt x="13228" y="8700"/>
                </a:lnTo>
                <a:lnTo>
                  <a:pt x="13287" y="8590"/>
                </a:lnTo>
                <a:lnTo>
                  <a:pt x="13346" y="8571"/>
                </a:lnTo>
                <a:lnTo>
                  <a:pt x="13372" y="8509"/>
                </a:lnTo>
                <a:lnTo>
                  <a:pt x="13425" y="8487"/>
                </a:lnTo>
                <a:lnTo>
                  <a:pt x="13494" y="8440"/>
                </a:lnTo>
                <a:close/>
                <a:moveTo>
                  <a:pt x="12792" y="8446"/>
                </a:moveTo>
                <a:lnTo>
                  <a:pt x="12792" y="8474"/>
                </a:lnTo>
                <a:lnTo>
                  <a:pt x="12707" y="8521"/>
                </a:lnTo>
                <a:lnTo>
                  <a:pt x="12739" y="8562"/>
                </a:lnTo>
                <a:lnTo>
                  <a:pt x="12691" y="8652"/>
                </a:lnTo>
                <a:lnTo>
                  <a:pt x="12649" y="8665"/>
                </a:lnTo>
                <a:lnTo>
                  <a:pt x="12696" y="8728"/>
                </a:lnTo>
                <a:lnTo>
                  <a:pt x="12766" y="8768"/>
                </a:lnTo>
                <a:lnTo>
                  <a:pt x="12840" y="8859"/>
                </a:lnTo>
                <a:lnTo>
                  <a:pt x="12862" y="8893"/>
                </a:lnTo>
                <a:lnTo>
                  <a:pt x="12894" y="8906"/>
                </a:lnTo>
                <a:lnTo>
                  <a:pt x="12925" y="8940"/>
                </a:lnTo>
                <a:lnTo>
                  <a:pt x="12942" y="9009"/>
                </a:lnTo>
                <a:lnTo>
                  <a:pt x="12930" y="9052"/>
                </a:lnTo>
                <a:lnTo>
                  <a:pt x="12862" y="9106"/>
                </a:lnTo>
                <a:lnTo>
                  <a:pt x="12814" y="9099"/>
                </a:lnTo>
                <a:lnTo>
                  <a:pt x="12744" y="9112"/>
                </a:lnTo>
                <a:lnTo>
                  <a:pt x="12659" y="9071"/>
                </a:lnTo>
                <a:lnTo>
                  <a:pt x="12558" y="9003"/>
                </a:lnTo>
                <a:lnTo>
                  <a:pt x="12463" y="9003"/>
                </a:lnTo>
                <a:lnTo>
                  <a:pt x="12393" y="9030"/>
                </a:lnTo>
                <a:lnTo>
                  <a:pt x="12323" y="9093"/>
                </a:lnTo>
                <a:lnTo>
                  <a:pt x="12212" y="9078"/>
                </a:lnTo>
                <a:lnTo>
                  <a:pt x="12210" y="9084"/>
                </a:lnTo>
                <a:lnTo>
                  <a:pt x="12159" y="9052"/>
                </a:lnTo>
                <a:lnTo>
                  <a:pt x="12154" y="9009"/>
                </a:lnTo>
                <a:lnTo>
                  <a:pt x="12132" y="8955"/>
                </a:lnTo>
                <a:lnTo>
                  <a:pt x="12154" y="8880"/>
                </a:lnTo>
                <a:lnTo>
                  <a:pt x="12185" y="8837"/>
                </a:lnTo>
                <a:lnTo>
                  <a:pt x="12202" y="8715"/>
                </a:lnTo>
                <a:lnTo>
                  <a:pt x="12217" y="8721"/>
                </a:lnTo>
                <a:lnTo>
                  <a:pt x="12244" y="8700"/>
                </a:lnTo>
                <a:lnTo>
                  <a:pt x="12244" y="8674"/>
                </a:lnTo>
                <a:lnTo>
                  <a:pt x="12287" y="8590"/>
                </a:lnTo>
                <a:lnTo>
                  <a:pt x="12308" y="8528"/>
                </a:lnTo>
                <a:lnTo>
                  <a:pt x="12362" y="8515"/>
                </a:lnTo>
                <a:lnTo>
                  <a:pt x="12367" y="8556"/>
                </a:lnTo>
                <a:lnTo>
                  <a:pt x="12456" y="8584"/>
                </a:lnTo>
                <a:lnTo>
                  <a:pt x="12473" y="8612"/>
                </a:lnTo>
                <a:lnTo>
                  <a:pt x="12415" y="8646"/>
                </a:lnTo>
                <a:lnTo>
                  <a:pt x="12403" y="8665"/>
                </a:lnTo>
                <a:lnTo>
                  <a:pt x="12468" y="8700"/>
                </a:lnTo>
                <a:lnTo>
                  <a:pt x="12456" y="8749"/>
                </a:lnTo>
                <a:lnTo>
                  <a:pt x="12490" y="8768"/>
                </a:lnTo>
                <a:lnTo>
                  <a:pt x="12569" y="8708"/>
                </a:lnTo>
                <a:lnTo>
                  <a:pt x="12633" y="8687"/>
                </a:lnTo>
                <a:lnTo>
                  <a:pt x="12643" y="8646"/>
                </a:lnTo>
                <a:lnTo>
                  <a:pt x="12584" y="8652"/>
                </a:lnTo>
                <a:lnTo>
                  <a:pt x="12558" y="8625"/>
                </a:lnTo>
                <a:lnTo>
                  <a:pt x="12553" y="8556"/>
                </a:lnTo>
                <a:lnTo>
                  <a:pt x="12601" y="8515"/>
                </a:lnTo>
                <a:lnTo>
                  <a:pt x="12654" y="8509"/>
                </a:lnTo>
                <a:lnTo>
                  <a:pt x="12691" y="8474"/>
                </a:lnTo>
                <a:lnTo>
                  <a:pt x="12739" y="8468"/>
                </a:lnTo>
                <a:lnTo>
                  <a:pt x="12792" y="8446"/>
                </a:lnTo>
                <a:close/>
                <a:moveTo>
                  <a:pt x="6765" y="8459"/>
                </a:moveTo>
                <a:lnTo>
                  <a:pt x="6745" y="8494"/>
                </a:lnTo>
                <a:lnTo>
                  <a:pt x="6760" y="8528"/>
                </a:lnTo>
                <a:lnTo>
                  <a:pt x="6835" y="8577"/>
                </a:lnTo>
                <a:lnTo>
                  <a:pt x="6856" y="8571"/>
                </a:lnTo>
                <a:lnTo>
                  <a:pt x="6883" y="8521"/>
                </a:lnTo>
                <a:lnTo>
                  <a:pt x="6830" y="8528"/>
                </a:lnTo>
                <a:lnTo>
                  <a:pt x="6787" y="8509"/>
                </a:lnTo>
                <a:lnTo>
                  <a:pt x="6765" y="8459"/>
                </a:lnTo>
                <a:close/>
                <a:moveTo>
                  <a:pt x="18793" y="8618"/>
                </a:moveTo>
                <a:lnTo>
                  <a:pt x="18771" y="8700"/>
                </a:lnTo>
                <a:lnTo>
                  <a:pt x="18754" y="8846"/>
                </a:lnTo>
                <a:lnTo>
                  <a:pt x="18696" y="8852"/>
                </a:lnTo>
                <a:lnTo>
                  <a:pt x="18665" y="8934"/>
                </a:lnTo>
                <a:lnTo>
                  <a:pt x="18675" y="9030"/>
                </a:lnTo>
                <a:lnTo>
                  <a:pt x="18739" y="9030"/>
                </a:lnTo>
                <a:lnTo>
                  <a:pt x="18771" y="8921"/>
                </a:lnTo>
                <a:lnTo>
                  <a:pt x="18861" y="8990"/>
                </a:lnTo>
                <a:lnTo>
                  <a:pt x="18914" y="8887"/>
                </a:lnTo>
                <a:lnTo>
                  <a:pt x="18999" y="8859"/>
                </a:lnTo>
                <a:lnTo>
                  <a:pt x="18984" y="8743"/>
                </a:lnTo>
                <a:lnTo>
                  <a:pt x="18946" y="8790"/>
                </a:lnTo>
                <a:lnTo>
                  <a:pt x="18904" y="8762"/>
                </a:lnTo>
                <a:lnTo>
                  <a:pt x="18861" y="8728"/>
                </a:lnTo>
                <a:lnTo>
                  <a:pt x="18793" y="8618"/>
                </a:lnTo>
                <a:close/>
                <a:moveTo>
                  <a:pt x="11271" y="8625"/>
                </a:moveTo>
                <a:lnTo>
                  <a:pt x="11319" y="8640"/>
                </a:lnTo>
                <a:lnTo>
                  <a:pt x="11308" y="8646"/>
                </a:lnTo>
                <a:lnTo>
                  <a:pt x="11308" y="8680"/>
                </a:lnTo>
                <a:lnTo>
                  <a:pt x="11324" y="8715"/>
                </a:lnTo>
                <a:lnTo>
                  <a:pt x="11339" y="8665"/>
                </a:lnTo>
                <a:lnTo>
                  <a:pt x="11378" y="8680"/>
                </a:lnTo>
                <a:lnTo>
                  <a:pt x="11378" y="8715"/>
                </a:lnTo>
                <a:lnTo>
                  <a:pt x="11404" y="8756"/>
                </a:lnTo>
                <a:lnTo>
                  <a:pt x="11393" y="8762"/>
                </a:lnTo>
                <a:lnTo>
                  <a:pt x="11441" y="8837"/>
                </a:lnTo>
                <a:lnTo>
                  <a:pt x="11494" y="8865"/>
                </a:lnTo>
                <a:lnTo>
                  <a:pt x="11526" y="8899"/>
                </a:lnTo>
                <a:lnTo>
                  <a:pt x="11579" y="8940"/>
                </a:lnTo>
                <a:lnTo>
                  <a:pt x="11605" y="8962"/>
                </a:lnTo>
                <a:lnTo>
                  <a:pt x="11622" y="8996"/>
                </a:lnTo>
                <a:lnTo>
                  <a:pt x="11639" y="9030"/>
                </a:lnTo>
                <a:lnTo>
                  <a:pt x="11649" y="9043"/>
                </a:lnTo>
                <a:lnTo>
                  <a:pt x="11644" y="9078"/>
                </a:lnTo>
                <a:lnTo>
                  <a:pt x="11639" y="9146"/>
                </a:lnTo>
                <a:lnTo>
                  <a:pt x="11644" y="9196"/>
                </a:lnTo>
                <a:lnTo>
                  <a:pt x="11675" y="9230"/>
                </a:lnTo>
                <a:lnTo>
                  <a:pt x="11675" y="9249"/>
                </a:lnTo>
                <a:lnTo>
                  <a:pt x="11685" y="9258"/>
                </a:lnTo>
                <a:lnTo>
                  <a:pt x="11692" y="9284"/>
                </a:lnTo>
                <a:lnTo>
                  <a:pt x="11723" y="9340"/>
                </a:lnTo>
                <a:lnTo>
                  <a:pt x="11745" y="9380"/>
                </a:lnTo>
                <a:lnTo>
                  <a:pt x="11755" y="9443"/>
                </a:lnTo>
                <a:lnTo>
                  <a:pt x="11777" y="9518"/>
                </a:lnTo>
                <a:lnTo>
                  <a:pt x="11825" y="9559"/>
                </a:lnTo>
                <a:lnTo>
                  <a:pt x="11861" y="9559"/>
                </a:lnTo>
                <a:lnTo>
                  <a:pt x="11840" y="9477"/>
                </a:lnTo>
                <a:lnTo>
                  <a:pt x="11878" y="9471"/>
                </a:lnTo>
                <a:lnTo>
                  <a:pt x="11861" y="9421"/>
                </a:lnTo>
                <a:lnTo>
                  <a:pt x="11914" y="9449"/>
                </a:lnTo>
                <a:lnTo>
                  <a:pt x="11914" y="9396"/>
                </a:lnTo>
                <a:lnTo>
                  <a:pt x="11888" y="9368"/>
                </a:lnTo>
                <a:lnTo>
                  <a:pt x="11856" y="9327"/>
                </a:lnTo>
                <a:lnTo>
                  <a:pt x="11878" y="9305"/>
                </a:lnTo>
                <a:lnTo>
                  <a:pt x="11851" y="9258"/>
                </a:lnTo>
                <a:lnTo>
                  <a:pt x="11840" y="9196"/>
                </a:lnTo>
                <a:lnTo>
                  <a:pt x="11851" y="9174"/>
                </a:lnTo>
                <a:lnTo>
                  <a:pt x="11883" y="9224"/>
                </a:lnTo>
                <a:lnTo>
                  <a:pt x="11914" y="9224"/>
                </a:lnTo>
                <a:lnTo>
                  <a:pt x="11946" y="9209"/>
                </a:lnTo>
                <a:lnTo>
                  <a:pt x="11905" y="9155"/>
                </a:lnTo>
                <a:lnTo>
                  <a:pt x="11973" y="9127"/>
                </a:lnTo>
                <a:lnTo>
                  <a:pt x="12004" y="9134"/>
                </a:lnTo>
                <a:lnTo>
                  <a:pt x="12042" y="9134"/>
                </a:lnTo>
                <a:lnTo>
                  <a:pt x="12042" y="9155"/>
                </a:lnTo>
                <a:lnTo>
                  <a:pt x="12057" y="9202"/>
                </a:lnTo>
                <a:lnTo>
                  <a:pt x="12106" y="9146"/>
                </a:lnTo>
                <a:lnTo>
                  <a:pt x="12132" y="9121"/>
                </a:lnTo>
                <a:lnTo>
                  <a:pt x="12200" y="9112"/>
                </a:lnTo>
                <a:lnTo>
                  <a:pt x="12185" y="9155"/>
                </a:lnTo>
                <a:lnTo>
                  <a:pt x="12096" y="9161"/>
                </a:lnTo>
                <a:lnTo>
                  <a:pt x="12031" y="9258"/>
                </a:lnTo>
                <a:lnTo>
                  <a:pt x="12069" y="9305"/>
                </a:lnTo>
                <a:lnTo>
                  <a:pt x="12042" y="9380"/>
                </a:lnTo>
                <a:lnTo>
                  <a:pt x="12084" y="9436"/>
                </a:lnTo>
                <a:lnTo>
                  <a:pt x="12122" y="9533"/>
                </a:lnTo>
                <a:lnTo>
                  <a:pt x="12185" y="9533"/>
                </a:lnTo>
                <a:lnTo>
                  <a:pt x="12244" y="9580"/>
                </a:lnTo>
                <a:lnTo>
                  <a:pt x="12287" y="9567"/>
                </a:lnTo>
                <a:lnTo>
                  <a:pt x="12303" y="9524"/>
                </a:lnTo>
                <a:lnTo>
                  <a:pt x="12367" y="9524"/>
                </a:lnTo>
                <a:lnTo>
                  <a:pt x="12415" y="9574"/>
                </a:lnTo>
                <a:lnTo>
                  <a:pt x="12505" y="9559"/>
                </a:lnTo>
                <a:lnTo>
                  <a:pt x="12548" y="9505"/>
                </a:lnTo>
                <a:lnTo>
                  <a:pt x="12596" y="9524"/>
                </a:lnTo>
                <a:lnTo>
                  <a:pt x="12633" y="9518"/>
                </a:lnTo>
                <a:lnTo>
                  <a:pt x="12611" y="9552"/>
                </a:lnTo>
                <a:lnTo>
                  <a:pt x="12633" y="9593"/>
                </a:lnTo>
                <a:lnTo>
                  <a:pt x="12616" y="9636"/>
                </a:lnTo>
                <a:lnTo>
                  <a:pt x="12623" y="9705"/>
                </a:lnTo>
                <a:lnTo>
                  <a:pt x="12596" y="9765"/>
                </a:lnTo>
                <a:lnTo>
                  <a:pt x="12574" y="9842"/>
                </a:lnTo>
                <a:lnTo>
                  <a:pt x="12563" y="9862"/>
                </a:lnTo>
                <a:lnTo>
                  <a:pt x="12553" y="9930"/>
                </a:lnTo>
                <a:lnTo>
                  <a:pt x="12536" y="9971"/>
                </a:lnTo>
                <a:lnTo>
                  <a:pt x="12543" y="9980"/>
                </a:lnTo>
                <a:lnTo>
                  <a:pt x="12526" y="10005"/>
                </a:lnTo>
                <a:lnTo>
                  <a:pt x="12500" y="10027"/>
                </a:lnTo>
                <a:lnTo>
                  <a:pt x="12451" y="10020"/>
                </a:lnTo>
                <a:lnTo>
                  <a:pt x="12403" y="9999"/>
                </a:lnTo>
                <a:lnTo>
                  <a:pt x="12388" y="10027"/>
                </a:lnTo>
                <a:lnTo>
                  <a:pt x="12372" y="9986"/>
                </a:lnTo>
                <a:lnTo>
                  <a:pt x="12330" y="9971"/>
                </a:lnTo>
                <a:lnTo>
                  <a:pt x="12277" y="9980"/>
                </a:lnTo>
                <a:lnTo>
                  <a:pt x="12250" y="10005"/>
                </a:lnTo>
                <a:lnTo>
                  <a:pt x="12207" y="10033"/>
                </a:lnTo>
                <a:lnTo>
                  <a:pt x="12180" y="10020"/>
                </a:lnTo>
                <a:lnTo>
                  <a:pt x="12122" y="9993"/>
                </a:lnTo>
                <a:lnTo>
                  <a:pt x="12064" y="9971"/>
                </a:lnTo>
                <a:lnTo>
                  <a:pt x="11984" y="9971"/>
                </a:lnTo>
                <a:lnTo>
                  <a:pt x="11968" y="9945"/>
                </a:lnTo>
                <a:lnTo>
                  <a:pt x="11910" y="9930"/>
                </a:lnTo>
                <a:lnTo>
                  <a:pt x="11893" y="9917"/>
                </a:lnTo>
                <a:lnTo>
                  <a:pt x="11871" y="9917"/>
                </a:lnTo>
                <a:lnTo>
                  <a:pt x="11851" y="9877"/>
                </a:lnTo>
                <a:lnTo>
                  <a:pt x="11772" y="9855"/>
                </a:lnTo>
                <a:lnTo>
                  <a:pt x="11728" y="9868"/>
                </a:lnTo>
                <a:lnTo>
                  <a:pt x="11685" y="9911"/>
                </a:lnTo>
                <a:lnTo>
                  <a:pt x="11670" y="9952"/>
                </a:lnTo>
                <a:lnTo>
                  <a:pt x="11685" y="10020"/>
                </a:lnTo>
                <a:lnTo>
                  <a:pt x="11659" y="10061"/>
                </a:lnTo>
                <a:lnTo>
                  <a:pt x="11632" y="10083"/>
                </a:lnTo>
                <a:lnTo>
                  <a:pt x="11569" y="10040"/>
                </a:lnTo>
                <a:lnTo>
                  <a:pt x="11489" y="10005"/>
                </a:lnTo>
                <a:lnTo>
                  <a:pt x="11436" y="9993"/>
                </a:lnTo>
                <a:lnTo>
                  <a:pt x="11409" y="9917"/>
                </a:lnTo>
                <a:lnTo>
                  <a:pt x="11329" y="9877"/>
                </a:lnTo>
                <a:lnTo>
                  <a:pt x="11281" y="9862"/>
                </a:lnTo>
                <a:lnTo>
                  <a:pt x="11255" y="9868"/>
                </a:lnTo>
                <a:lnTo>
                  <a:pt x="11186" y="9842"/>
                </a:lnTo>
                <a:lnTo>
                  <a:pt x="11165" y="9827"/>
                </a:lnTo>
                <a:lnTo>
                  <a:pt x="11148" y="9786"/>
                </a:lnTo>
                <a:lnTo>
                  <a:pt x="11117" y="9786"/>
                </a:lnTo>
                <a:lnTo>
                  <a:pt x="11107" y="9739"/>
                </a:lnTo>
                <a:lnTo>
                  <a:pt x="11143" y="9690"/>
                </a:lnTo>
                <a:lnTo>
                  <a:pt x="11148" y="9608"/>
                </a:lnTo>
                <a:lnTo>
                  <a:pt x="11127" y="9587"/>
                </a:lnTo>
                <a:lnTo>
                  <a:pt x="11127" y="9546"/>
                </a:lnTo>
                <a:lnTo>
                  <a:pt x="11153" y="9499"/>
                </a:lnTo>
                <a:lnTo>
                  <a:pt x="11148" y="9477"/>
                </a:lnTo>
                <a:lnTo>
                  <a:pt x="11100" y="9511"/>
                </a:lnTo>
                <a:lnTo>
                  <a:pt x="11100" y="9464"/>
                </a:lnTo>
                <a:lnTo>
                  <a:pt x="11058" y="9449"/>
                </a:lnTo>
                <a:lnTo>
                  <a:pt x="10994" y="9490"/>
                </a:lnTo>
                <a:lnTo>
                  <a:pt x="10952" y="9499"/>
                </a:lnTo>
                <a:lnTo>
                  <a:pt x="10930" y="9477"/>
                </a:lnTo>
                <a:lnTo>
                  <a:pt x="10867" y="9477"/>
                </a:lnTo>
                <a:lnTo>
                  <a:pt x="10814" y="9511"/>
                </a:lnTo>
                <a:lnTo>
                  <a:pt x="10781" y="9499"/>
                </a:lnTo>
                <a:lnTo>
                  <a:pt x="10686" y="9505"/>
                </a:lnTo>
                <a:lnTo>
                  <a:pt x="10585" y="9518"/>
                </a:lnTo>
                <a:lnTo>
                  <a:pt x="10527" y="9546"/>
                </a:lnTo>
                <a:lnTo>
                  <a:pt x="10488" y="9587"/>
                </a:lnTo>
                <a:lnTo>
                  <a:pt x="10425" y="9602"/>
                </a:lnTo>
                <a:lnTo>
                  <a:pt x="10367" y="9649"/>
                </a:lnTo>
                <a:lnTo>
                  <a:pt x="10340" y="9649"/>
                </a:lnTo>
                <a:lnTo>
                  <a:pt x="10282" y="9627"/>
                </a:lnTo>
                <a:lnTo>
                  <a:pt x="10229" y="9636"/>
                </a:lnTo>
                <a:lnTo>
                  <a:pt x="10202" y="9608"/>
                </a:lnTo>
                <a:lnTo>
                  <a:pt x="10222" y="9574"/>
                </a:lnTo>
                <a:lnTo>
                  <a:pt x="10261" y="9539"/>
                </a:lnTo>
                <a:lnTo>
                  <a:pt x="10314" y="9539"/>
                </a:lnTo>
                <a:lnTo>
                  <a:pt x="10389" y="9539"/>
                </a:lnTo>
                <a:lnTo>
                  <a:pt x="10430" y="9464"/>
                </a:lnTo>
                <a:lnTo>
                  <a:pt x="10473" y="9443"/>
                </a:lnTo>
                <a:lnTo>
                  <a:pt x="10483" y="9380"/>
                </a:lnTo>
                <a:lnTo>
                  <a:pt x="10515" y="9340"/>
                </a:lnTo>
                <a:lnTo>
                  <a:pt x="10495" y="9284"/>
                </a:lnTo>
                <a:lnTo>
                  <a:pt x="10515" y="9202"/>
                </a:lnTo>
                <a:lnTo>
                  <a:pt x="10553" y="9146"/>
                </a:lnTo>
                <a:lnTo>
                  <a:pt x="10558" y="9112"/>
                </a:lnTo>
                <a:lnTo>
                  <a:pt x="10633" y="9093"/>
                </a:lnTo>
                <a:lnTo>
                  <a:pt x="10686" y="9024"/>
                </a:lnTo>
                <a:lnTo>
                  <a:pt x="10681" y="8962"/>
                </a:lnTo>
                <a:lnTo>
                  <a:pt x="10686" y="8899"/>
                </a:lnTo>
                <a:lnTo>
                  <a:pt x="10771" y="8865"/>
                </a:lnTo>
                <a:lnTo>
                  <a:pt x="10887" y="8893"/>
                </a:lnTo>
                <a:lnTo>
                  <a:pt x="10940" y="8831"/>
                </a:lnTo>
                <a:lnTo>
                  <a:pt x="10967" y="8824"/>
                </a:lnTo>
                <a:lnTo>
                  <a:pt x="11000" y="8777"/>
                </a:lnTo>
                <a:lnTo>
                  <a:pt x="11027" y="8762"/>
                </a:lnTo>
                <a:lnTo>
                  <a:pt x="11073" y="8796"/>
                </a:lnTo>
                <a:lnTo>
                  <a:pt x="11100" y="8811"/>
                </a:lnTo>
                <a:lnTo>
                  <a:pt x="11117" y="8914"/>
                </a:lnTo>
                <a:lnTo>
                  <a:pt x="11153" y="8975"/>
                </a:lnTo>
                <a:lnTo>
                  <a:pt x="11206" y="9043"/>
                </a:lnTo>
                <a:lnTo>
                  <a:pt x="11255" y="9093"/>
                </a:lnTo>
                <a:lnTo>
                  <a:pt x="11298" y="9099"/>
                </a:lnTo>
                <a:lnTo>
                  <a:pt x="11324" y="9140"/>
                </a:lnTo>
                <a:lnTo>
                  <a:pt x="11361" y="9161"/>
                </a:lnTo>
                <a:lnTo>
                  <a:pt x="11378" y="9202"/>
                </a:lnTo>
                <a:lnTo>
                  <a:pt x="11404" y="9215"/>
                </a:lnTo>
                <a:lnTo>
                  <a:pt x="11419" y="9265"/>
                </a:lnTo>
                <a:lnTo>
                  <a:pt x="11441" y="9318"/>
                </a:lnTo>
                <a:lnTo>
                  <a:pt x="11431" y="9340"/>
                </a:lnTo>
                <a:lnTo>
                  <a:pt x="11419" y="9387"/>
                </a:lnTo>
                <a:lnTo>
                  <a:pt x="11419" y="9415"/>
                </a:lnTo>
                <a:lnTo>
                  <a:pt x="11446" y="9408"/>
                </a:lnTo>
                <a:lnTo>
                  <a:pt x="11479" y="9327"/>
                </a:lnTo>
                <a:lnTo>
                  <a:pt x="11506" y="9318"/>
                </a:lnTo>
                <a:lnTo>
                  <a:pt x="11511" y="9271"/>
                </a:lnTo>
                <a:lnTo>
                  <a:pt x="11467" y="9237"/>
                </a:lnTo>
                <a:lnTo>
                  <a:pt x="11494" y="9174"/>
                </a:lnTo>
                <a:lnTo>
                  <a:pt x="11547" y="9189"/>
                </a:lnTo>
                <a:lnTo>
                  <a:pt x="11579" y="9237"/>
                </a:lnTo>
                <a:lnTo>
                  <a:pt x="11590" y="9202"/>
                </a:lnTo>
                <a:lnTo>
                  <a:pt x="11585" y="9181"/>
                </a:lnTo>
                <a:lnTo>
                  <a:pt x="11537" y="9127"/>
                </a:lnTo>
                <a:lnTo>
                  <a:pt x="11494" y="9099"/>
                </a:lnTo>
                <a:lnTo>
                  <a:pt x="11441" y="9065"/>
                </a:lnTo>
                <a:lnTo>
                  <a:pt x="11457" y="9043"/>
                </a:lnTo>
                <a:lnTo>
                  <a:pt x="11441" y="9024"/>
                </a:lnTo>
                <a:lnTo>
                  <a:pt x="11393" y="9024"/>
                </a:lnTo>
                <a:lnTo>
                  <a:pt x="11329" y="8940"/>
                </a:lnTo>
                <a:lnTo>
                  <a:pt x="11298" y="8859"/>
                </a:lnTo>
                <a:lnTo>
                  <a:pt x="11245" y="8803"/>
                </a:lnTo>
                <a:lnTo>
                  <a:pt x="11223" y="8749"/>
                </a:lnTo>
                <a:lnTo>
                  <a:pt x="11228" y="8721"/>
                </a:lnTo>
                <a:lnTo>
                  <a:pt x="11223" y="8665"/>
                </a:lnTo>
                <a:lnTo>
                  <a:pt x="11271" y="8625"/>
                </a:lnTo>
                <a:close/>
                <a:moveTo>
                  <a:pt x="11053" y="8887"/>
                </a:moveTo>
                <a:lnTo>
                  <a:pt x="11015" y="8927"/>
                </a:lnTo>
                <a:lnTo>
                  <a:pt x="11005" y="8962"/>
                </a:lnTo>
                <a:lnTo>
                  <a:pt x="11015" y="9030"/>
                </a:lnTo>
                <a:lnTo>
                  <a:pt x="11042" y="9052"/>
                </a:lnTo>
                <a:lnTo>
                  <a:pt x="11063" y="8975"/>
                </a:lnTo>
                <a:lnTo>
                  <a:pt x="11053" y="8887"/>
                </a:lnTo>
                <a:close/>
                <a:moveTo>
                  <a:pt x="18754" y="9052"/>
                </a:moveTo>
                <a:lnTo>
                  <a:pt x="18691" y="9071"/>
                </a:lnTo>
                <a:lnTo>
                  <a:pt x="18670" y="9134"/>
                </a:lnTo>
                <a:lnTo>
                  <a:pt x="18680" y="9243"/>
                </a:lnTo>
                <a:lnTo>
                  <a:pt x="18643" y="9361"/>
                </a:lnTo>
                <a:lnTo>
                  <a:pt x="18611" y="9396"/>
                </a:lnTo>
                <a:lnTo>
                  <a:pt x="18520" y="9490"/>
                </a:lnTo>
                <a:lnTo>
                  <a:pt x="18483" y="9449"/>
                </a:lnTo>
                <a:lnTo>
                  <a:pt x="18425" y="9615"/>
                </a:lnTo>
                <a:lnTo>
                  <a:pt x="18360" y="9593"/>
                </a:lnTo>
                <a:lnTo>
                  <a:pt x="18244" y="9621"/>
                </a:lnTo>
                <a:lnTo>
                  <a:pt x="18201" y="9683"/>
                </a:lnTo>
                <a:lnTo>
                  <a:pt x="18143" y="9731"/>
                </a:lnTo>
                <a:lnTo>
                  <a:pt x="18111" y="9786"/>
                </a:lnTo>
                <a:lnTo>
                  <a:pt x="18058" y="9814"/>
                </a:lnTo>
                <a:lnTo>
                  <a:pt x="18080" y="9877"/>
                </a:lnTo>
                <a:lnTo>
                  <a:pt x="18116" y="9902"/>
                </a:lnTo>
                <a:lnTo>
                  <a:pt x="18106" y="9986"/>
                </a:lnTo>
                <a:lnTo>
                  <a:pt x="18133" y="10020"/>
                </a:lnTo>
                <a:lnTo>
                  <a:pt x="18169" y="9980"/>
                </a:lnTo>
                <a:lnTo>
                  <a:pt x="18207" y="9827"/>
                </a:lnTo>
                <a:lnTo>
                  <a:pt x="18148" y="9765"/>
                </a:lnTo>
                <a:lnTo>
                  <a:pt x="18217" y="9758"/>
                </a:lnTo>
                <a:lnTo>
                  <a:pt x="18287" y="9718"/>
                </a:lnTo>
                <a:lnTo>
                  <a:pt x="18387" y="9696"/>
                </a:lnTo>
                <a:lnTo>
                  <a:pt x="18394" y="9765"/>
                </a:lnTo>
                <a:lnTo>
                  <a:pt x="18430" y="9799"/>
                </a:lnTo>
                <a:lnTo>
                  <a:pt x="18515" y="9696"/>
                </a:lnTo>
                <a:lnTo>
                  <a:pt x="18616" y="9690"/>
                </a:lnTo>
                <a:lnTo>
                  <a:pt x="18691" y="9649"/>
                </a:lnTo>
                <a:lnTo>
                  <a:pt x="18723" y="9587"/>
                </a:lnTo>
                <a:lnTo>
                  <a:pt x="18713" y="9539"/>
                </a:lnTo>
                <a:lnTo>
                  <a:pt x="18733" y="9464"/>
                </a:lnTo>
                <a:lnTo>
                  <a:pt x="18733" y="9368"/>
                </a:lnTo>
                <a:lnTo>
                  <a:pt x="18786" y="9271"/>
                </a:lnTo>
                <a:lnTo>
                  <a:pt x="18786" y="9189"/>
                </a:lnTo>
                <a:lnTo>
                  <a:pt x="18754" y="9052"/>
                </a:lnTo>
                <a:close/>
                <a:moveTo>
                  <a:pt x="11042" y="9065"/>
                </a:moveTo>
                <a:lnTo>
                  <a:pt x="11010" y="9099"/>
                </a:lnTo>
                <a:lnTo>
                  <a:pt x="10979" y="9093"/>
                </a:lnTo>
                <a:lnTo>
                  <a:pt x="10994" y="9146"/>
                </a:lnTo>
                <a:lnTo>
                  <a:pt x="10994" y="9271"/>
                </a:lnTo>
                <a:lnTo>
                  <a:pt x="11015" y="9292"/>
                </a:lnTo>
                <a:lnTo>
                  <a:pt x="11042" y="9265"/>
                </a:lnTo>
                <a:lnTo>
                  <a:pt x="11068" y="9271"/>
                </a:lnTo>
                <a:lnTo>
                  <a:pt x="11073" y="9140"/>
                </a:lnTo>
                <a:lnTo>
                  <a:pt x="11042" y="9065"/>
                </a:lnTo>
                <a:close/>
                <a:moveTo>
                  <a:pt x="11409" y="9361"/>
                </a:moveTo>
                <a:lnTo>
                  <a:pt x="11366" y="9368"/>
                </a:lnTo>
                <a:lnTo>
                  <a:pt x="11308" y="9380"/>
                </a:lnTo>
                <a:lnTo>
                  <a:pt x="11240" y="9368"/>
                </a:lnTo>
                <a:lnTo>
                  <a:pt x="11228" y="9415"/>
                </a:lnTo>
                <a:lnTo>
                  <a:pt x="11313" y="9464"/>
                </a:lnTo>
                <a:lnTo>
                  <a:pt x="11339" y="9477"/>
                </a:lnTo>
                <a:lnTo>
                  <a:pt x="11388" y="9511"/>
                </a:lnTo>
                <a:lnTo>
                  <a:pt x="11399" y="9464"/>
                </a:lnTo>
                <a:lnTo>
                  <a:pt x="11388" y="9436"/>
                </a:lnTo>
                <a:lnTo>
                  <a:pt x="11409" y="9361"/>
                </a:lnTo>
                <a:close/>
                <a:moveTo>
                  <a:pt x="11888" y="9593"/>
                </a:moveTo>
                <a:lnTo>
                  <a:pt x="11878" y="9636"/>
                </a:lnTo>
                <a:lnTo>
                  <a:pt x="11946" y="9655"/>
                </a:lnTo>
                <a:lnTo>
                  <a:pt x="11946" y="9670"/>
                </a:lnTo>
                <a:lnTo>
                  <a:pt x="12031" y="9662"/>
                </a:lnTo>
                <a:lnTo>
                  <a:pt x="12037" y="9636"/>
                </a:lnTo>
                <a:lnTo>
                  <a:pt x="12004" y="9642"/>
                </a:lnTo>
                <a:lnTo>
                  <a:pt x="12011" y="9627"/>
                </a:lnTo>
                <a:lnTo>
                  <a:pt x="11963" y="9621"/>
                </a:lnTo>
                <a:lnTo>
                  <a:pt x="11919" y="9627"/>
                </a:lnTo>
                <a:lnTo>
                  <a:pt x="11888" y="9593"/>
                </a:lnTo>
                <a:close/>
                <a:moveTo>
                  <a:pt x="12521" y="9602"/>
                </a:moveTo>
                <a:lnTo>
                  <a:pt x="12468" y="9627"/>
                </a:lnTo>
                <a:lnTo>
                  <a:pt x="12425" y="9627"/>
                </a:lnTo>
                <a:lnTo>
                  <a:pt x="12420" y="9649"/>
                </a:lnTo>
                <a:lnTo>
                  <a:pt x="12415" y="9649"/>
                </a:lnTo>
                <a:lnTo>
                  <a:pt x="12388" y="9649"/>
                </a:lnTo>
                <a:lnTo>
                  <a:pt x="12398" y="9690"/>
                </a:lnTo>
                <a:lnTo>
                  <a:pt x="12430" y="9705"/>
                </a:lnTo>
                <a:lnTo>
                  <a:pt x="12490" y="9662"/>
                </a:lnTo>
                <a:lnTo>
                  <a:pt x="12490" y="9655"/>
                </a:lnTo>
                <a:lnTo>
                  <a:pt x="12483" y="9642"/>
                </a:lnTo>
                <a:lnTo>
                  <a:pt x="12521" y="9602"/>
                </a:lnTo>
                <a:close/>
                <a:moveTo>
                  <a:pt x="18319" y="9718"/>
                </a:moveTo>
                <a:lnTo>
                  <a:pt x="18297" y="9758"/>
                </a:lnTo>
                <a:lnTo>
                  <a:pt x="18261" y="9746"/>
                </a:lnTo>
                <a:lnTo>
                  <a:pt x="18227" y="9799"/>
                </a:lnTo>
                <a:lnTo>
                  <a:pt x="18227" y="9842"/>
                </a:lnTo>
                <a:lnTo>
                  <a:pt x="18266" y="9868"/>
                </a:lnTo>
                <a:lnTo>
                  <a:pt x="18281" y="9814"/>
                </a:lnTo>
                <a:lnTo>
                  <a:pt x="18314" y="9793"/>
                </a:lnTo>
                <a:lnTo>
                  <a:pt x="18334" y="9827"/>
                </a:lnTo>
                <a:lnTo>
                  <a:pt x="18372" y="9773"/>
                </a:lnTo>
                <a:lnTo>
                  <a:pt x="18360" y="9739"/>
                </a:lnTo>
                <a:lnTo>
                  <a:pt x="18319" y="9718"/>
                </a:lnTo>
                <a:close/>
                <a:moveTo>
                  <a:pt x="5962" y="10358"/>
                </a:moveTo>
                <a:lnTo>
                  <a:pt x="5962" y="10370"/>
                </a:lnTo>
                <a:lnTo>
                  <a:pt x="5989" y="10405"/>
                </a:lnTo>
                <a:lnTo>
                  <a:pt x="5989" y="10446"/>
                </a:lnTo>
                <a:lnTo>
                  <a:pt x="6000" y="10461"/>
                </a:lnTo>
                <a:lnTo>
                  <a:pt x="6010" y="10398"/>
                </a:lnTo>
                <a:lnTo>
                  <a:pt x="5962" y="10358"/>
                </a:lnTo>
                <a:close/>
                <a:moveTo>
                  <a:pt x="5921" y="10370"/>
                </a:moveTo>
                <a:lnTo>
                  <a:pt x="5894" y="10377"/>
                </a:lnTo>
                <a:lnTo>
                  <a:pt x="5899" y="10411"/>
                </a:lnTo>
                <a:lnTo>
                  <a:pt x="5962" y="10398"/>
                </a:lnTo>
                <a:lnTo>
                  <a:pt x="5962" y="10377"/>
                </a:lnTo>
                <a:lnTo>
                  <a:pt x="5921" y="10370"/>
                </a:lnTo>
                <a:close/>
                <a:moveTo>
                  <a:pt x="17596" y="10508"/>
                </a:moveTo>
                <a:lnTo>
                  <a:pt x="17548" y="10570"/>
                </a:lnTo>
                <a:lnTo>
                  <a:pt x="17516" y="10645"/>
                </a:lnTo>
                <a:lnTo>
                  <a:pt x="17521" y="10708"/>
                </a:lnTo>
                <a:lnTo>
                  <a:pt x="17553" y="10776"/>
                </a:lnTo>
                <a:lnTo>
                  <a:pt x="17579" y="10714"/>
                </a:lnTo>
                <a:lnTo>
                  <a:pt x="17611" y="10577"/>
                </a:lnTo>
                <a:lnTo>
                  <a:pt x="17622" y="10529"/>
                </a:lnTo>
                <a:lnTo>
                  <a:pt x="17596" y="10508"/>
                </a:lnTo>
                <a:close/>
                <a:moveTo>
                  <a:pt x="5941" y="10514"/>
                </a:moveTo>
                <a:lnTo>
                  <a:pt x="5926" y="10564"/>
                </a:lnTo>
                <a:lnTo>
                  <a:pt x="5952" y="10590"/>
                </a:lnTo>
                <a:lnTo>
                  <a:pt x="5962" y="10639"/>
                </a:lnTo>
                <a:lnTo>
                  <a:pt x="5979" y="10632"/>
                </a:lnTo>
                <a:lnTo>
                  <a:pt x="5979" y="10583"/>
                </a:lnTo>
                <a:lnTo>
                  <a:pt x="5957" y="10514"/>
                </a:lnTo>
                <a:lnTo>
                  <a:pt x="5941" y="10514"/>
                </a:lnTo>
                <a:close/>
                <a:moveTo>
                  <a:pt x="5701" y="10680"/>
                </a:moveTo>
                <a:lnTo>
                  <a:pt x="5686" y="10686"/>
                </a:lnTo>
                <a:lnTo>
                  <a:pt x="5643" y="10693"/>
                </a:lnTo>
                <a:lnTo>
                  <a:pt x="5612" y="10714"/>
                </a:lnTo>
                <a:lnTo>
                  <a:pt x="5590" y="10727"/>
                </a:lnTo>
                <a:lnTo>
                  <a:pt x="5575" y="10755"/>
                </a:lnTo>
                <a:lnTo>
                  <a:pt x="5542" y="10783"/>
                </a:lnTo>
                <a:lnTo>
                  <a:pt x="5568" y="10789"/>
                </a:lnTo>
                <a:lnTo>
                  <a:pt x="5595" y="10783"/>
                </a:lnTo>
                <a:lnTo>
                  <a:pt x="5607" y="10761"/>
                </a:lnTo>
                <a:lnTo>
                  <a:pt x="5633" y="10761"/>
                </a:lnTo>
                <a:lnTo>
                  <a:pt x="5670" y="10721"/>
                </a:lnTo>
                <a:lnTo>
                  <a:pt x="5728" y="10721"/>
                </a:lnTo>
                <a:lnTo>
                  <a:pt x="5708" y="10742"/>
                </a:lnTo>
                <a:lnTo>
                  <a:pt x="5728" y="10761"/>
                </a:lnTo>
                <a:lnTo>
                  <a:pt x="5803" y="10770"/>
                </a:lnTo>
                <a:lnTo>
                  <a:pt x="5824" y="10789"/>
                </a:lnTo>
                <a:lnTo>
                  <a:pt x="5877" y="10811"/>
                </a:lnTo>
                <a:lnTo>
                  <a:pt x="5909" y="10811"/>
                </a:lnTo>
                <a:lnTo>
                  <a:pt x="5926" y="10852"/>
                </a:lnTo>
                <a:lnTo>
                  <a:pt x="5941" y="10879"/>
                </a:lnTo>
                <a:lnTo>
                  <a:pt x="5979" y="10879"/>
                </a:lnTo>
                <a:lnTo>
                  <a:pt x="6005" y="10899"/>
                </a:lnTo>
                <a:lnTo>
                  <a:pt x="5967" y="10948"/>
                </a:lnTo>
                <a:lnTo>
                  <a:pt x="6047" y="10942"/>
                </a:lnTo>
                <a:lnTo>
                  <a:pt x="6090" y="10948"/>
                </a:lnTo>
                <a:lnTo>
                  <a:pt x="6127" y="10942"/>
                </a:lnTo>
                <a:lnTo>
                  <a:pt x="6170" y="10933"/>
                </a:lnTo>
                <a:lnTo>
                  <a:pt x="6175" y="10914"/>
                </a:lnTo>
                <a:lnTo>
                  <a:pt x="6133" y="10879"/>
                </a:lnTo>
                <a:lnTo>
                  <a:pt x="6085" y="10879"/>
                </a:lnTo>
                <a:lnTo>
                  <a:pt x="6090" y="10852"/>
                </a:lnTo>
                <a:lnTo>
                  <a:pt x="6059" y="10839"/>
                </a:lnTo>
                <a:lnTo>
                  <a:pt x="6037" y="10839"/>
                </a:lnTo>
                <a:lnTo>
                  <a:pt x="6000" y="10804"/>
                </a:lnTo>
                <a:lnTo>
                  <a:pt x="5952" y="10755"/>
                </a:lnTo>
                <a:lnTo>
                  <a:pt x="5931" y="10736"/>
                </a:lnTo>
                <a:lnTo>
                  <a:pt x="5877" y="10742"/>
                </a:lnTo>
                <a:lnTo>
                  <a:pt x="5851" y="10714"/>
                </a:lnTo>
                <a:lnTo>
                  <a:pt x="5798" y="10686"/>
                </a:lnTo>
                <a:lnTo>
                  <a:pt x="5754" y="10686"/>
                </a:lnTo>
                <a:lnTo>
                  <a:pt x="5701" y="10680"/>
                </a:lnTo>
                <a:close/>
                <a:moveTo>
                  <a:pt x="1187" y="10755"/>
                </a:moveTo>
                <a:lnTo>
                  <a:pt x="1180" y="10761"/>
                </a:lnTo>
                <a:lnTo>
                  <a:pt x="1175" y="10770"/>
                </a:lnTo>
                <a:lnTo>
                  <a:pt x="1197" y="10783"/>
                </a:lnTo>
                <a:lnTo>
                  <a:pt x="1202" y="10776"/>
                </a:lnTo>
                <a:lnTo>
                  <a:pt x="1202" y="10755"/>
                </a:lnTo>
                <a:lnTo>
                  <a:pt x="1187" y="10755"/>
                </a:lnTo>
                <a:close/>
                <a:moveTo>
                  <a:pt x="1282" y="10796"/>
                </a:moveTo>
                <a:lnTo>
                  <a:pt x="1267" y="10811"/>
                </a:lnTo>
                <a:lnTo>
                  <a:pt x="1277" y="10830"/>
                </a:lnTo>
                <a:lnTo>
                  <a:pt x="1293" y="10830"/>
                </a:lnTo>
                <a:lnTo>
                  <a:pt x="1298" y="10839"/>
                </a:lnTo>
                <a:lnTo>
                  <a:pt x="1303" y="10830"/>
                </a:lnTo>
                <a:lnTo>
                  <a:pt x="1287" y="10804"/>
                </a:lnTo>
                <a:lnTo>
                  <a:pt x="1282" y="10796"/>
                </a:lnTo>
                <a:close/>
                <a:moveTo>
                  <a:pt x="1325" y="10839"/>
                </a:moveTo>
                <a:lnTo>
                  <a:pt x="1320" y="10845"/>
                </a:lnTo>
                <a:lnTo>
                  <a:pt x="1351" y="10852"/>
                </a:lnTo>
                <a:lnTo>
                  <a:pt x="1356" y="10845"/>
                </a:lnTo>
                <a:lnTo>
                  <a:pt x="1325" y="10839"/>
                </a:lnTo>
                <a:close/>
                <a:moveTo>
                  <a:pt x="1361" y="10852"/>
                </a:moveTo>
                <a:lnTo>
                  <a:pt x="1356" y="10858"/>
                </a:lnTo>
                <a:lnTo>
                  <a:pt x="1356" y="10864"/>
                </a:lnTo>
                <a:lnTo>
                  <a:pt x="1366" y="10873"/>
                </a:lnTo>
                <a:lnTo>
                  <a:pt x="1373" y="10892"/>
                </a:lnTo>
                <a:lnTo>
                  <a:pt x="1393" y="10886"/>
                </a:lnTo>
                <a:lnTo>
                  <a:pt x="1400" y="10873"/>
                </a:lnTo>
                <a:lnTo>
                  <a:pt x="1383" y="10864"/>
                </a:lnTo>
                <a:lnTo>
                  <a:pt x="1361" y="10852"/>
                </a:lnTo>
                <a:close/>
                <a:moveTo>
                  <a:pt x="1405" y="10914"/>
                </a:moveTo>
                <a:lnTo>
                  <a:pt x="1405" y="10920"/>
                </a:lnTo>
                <a:lnTo>
                  <a:pt x="1410" y="10942"/>
                </a:lnTo>
                <a:lnTo>
                  <a:pt x="1400" y="10948"/>
                </a:lnTo>
                <a:lnTo>
                  <a:pt x="1393" y="10961"/>
                </a:lnTo>
                <a:lnTo>
                  <a:pt x="1405" y="10989"/>
                </a:lnTo>
                <a:lnTo>
                  <a:pt x="1405" y="11010"/>
                </a:lnTo>
                <a:lnTo>
                  <a:pt x="1415" y="11023"/>
                </a:lnTo>
                <a:lnTo>
                  <a:pt x="1426" y="11010"/>
                </a:lnTo>
                <a:lnTo>
                  <a:pt x="1441" y="10995"/>
                </a:lnTo>
                <a:lnTo>
                  <a:pt x="1468" y="10983"/>
                </a:lnTo>
                <a:lnTo>
                  <a:pt x="1468" y="10976"/>
                </a:lnTo>
                <a:lnTo>
                  <a:pt x="1453" y="10948"/>
                </a:lnTo>
                <a:lnTo>
                  <a:pt x="1441" y="10933"/>
                </a:lnTo>
                <a:lnTo>
                  <a:pt x="1436" y="10927"/>
                </a:lnTo>
                <a:lnTo>
                  <a:pt x="1410" y="10914"/>
                </a:lnTo>
                <a:lnTo>
                  <a:pt x="1405" y="10914"/>
                </a:lnTo>
                <a:close/>
                <a:moveTo>
                  <a:pt x="16936" y="10927"/>
                </a:moveTo>
                <a:lnTo>
                  <a:pt x="16871" y="10948"/>
                </a:lnTo>
                <a:lnTo>
                  <a:pt x="16845" y="10989"/>
                </a:lnTo>
                <a:lnTo>
                  <a:pt x="16845" y="11051"/>
                </a:lnTo>
                <a:lnTo>
                  <a:pt x="16893" y="11079"/>
                </a:lnTo>
                <a:lnTo>
                  <a:pt x="16946" y="11045"/>
                </a:lnTo>
                <a:lnTo>
                  <a:pt x="16958" y="10995"/>
                </a:lnTo>
                <a:lnTo>
                  <a:pt x="16984" y="10961"/>
                </a:lnTo>
                <a:lnTo>
                  <a:pt x="16972" y="10927"/>
                </a:lnTo>
                <a:lnTo>
                  <a:pt x="16936" y="10927"/>
                </a:lnTo>
                <a:close/>
                <a:moveTo>
                  <a:pt x="6233" y="10942"/>
                </a:moveTo>
                <a:lnTo>
                  <a:pt x="6218" y="10961"/>
                </a:lnTo>
                <a:lnTo>
                  <a:pt x="6255" y="10976"/>
                </a:lnTo>
                <a:lnTo>
                  <a:pt x="6255" y="11010"/>
                </a:lnTo>
                <a:lnTo>
                  <a:pt x="6281" y="11045"/>
                </a:lnTo>
                <a:lnTo>
                  <a:pt x="6260" y="11058"/>
                </a:lnTo>
                <a:lnTo>
                  <a:pt x="6218" y="11051"/>
                </a:lnTo>
                <a:lnTo>
                  <a:pt x="6165" y="11045"/>
                </a:lnTo>
                <a:lnTo>
                  <a:pt x="6160" y="11064"/>
                </a:lnTo>
                <a:lnTo>
                  <a:pt x="6192" y="11092"/>
                </a:lnTo>
                <a:lnTo>
                  <a:pt x="6218" y="11079"/>
                </a:lnTo>
                <a:lnTo>
                  <a:pt x="6250" y="11086"/>
                </a:lnTo>
                <a:lnTo>
                  <a:pt x="6281" y="11079"/>
                </a:lnTo>
                <a:lnTo>
                  <a:pt x="6320" y="11092"/>
                </a:lnTo>
                <a:lnTo>
                  <a:pt x="6320" y="11114"/>
                </a:lnTo>
                <a:lnTo>
                  <a:pt x="6335" y="11126"/>
                </a:lnTo>
                <a:lnTo>
                  <a:pt x="6361" y="11071"/>
                </a:lnTo>
                <a:lnTo>
                  <a:pt x="6378" y="11058"/>
                </a:lnTo>
                <a:lnTo>
                  <a:pt x="6388" y="11079"/>
                </a:lnTo>
                <a:lnTo>
                  <a:pt x="6409" y="11071"/>
                </a:lnTo>
                <a:lnTo>
                  <a:pt x="6419" y="11058"/>
                </a:lnTo>
                <a:lnTo>
                  <a:pt x="6441" y="11064"/>
                </a:lnTo>
                <a:lnTo>
                  <a:pt x="6468" y="11058"/>
                </a:lnTo>
                <a:lnTo>
                  <a:pt x="6494" y="11079"/>
                </a:lnTo>
                <a:lnTo>
                  <a:pt x="6516" y="11045"/>
                </a:lnTo>
                <a:lnTo>
                  <a:pt x="6489" y="11017"/>
                </a:lnTo>
                <a:lnTo>
                  <a:pt x="6463" y="11017"/>
                </a:lnTo>
                <a:lnTo>
                  <a:pt x="6463" y="10989"/>
                </a:lnTo>
                <a:lnTo>
                  <a:pt x="6431" y="10989"/>
                </a:lnTo>
                <a:lnTo>
                  <a:pt x="6419" y="10961"/>
                </a:lnTo>
                <a:lnTo>
                  <a:pt x="6404" y="10968"/>
                </a:lnTo>
                <a:lnTo>
                  <a:pt x="6373" y="10948"/>
                </a:lnTo>
                <a:lnTo>
                  <a:pt x="6325" y="10948"/>
                </a:lnTo>
                <a:lnTo>
                  <a:pt x="6320" y="10961"/>
                </a:lnTo>
                <a:lnTo>
                  <a:pt x="6266" y="10948"/>
                </a:lnTo>
                <a:lnTo>
                  <a:pt x="6233" y="10942"/>
                </a:lnTo>
                <a:close/>
                <a:moveTo>
                  <a:pt x="5962" y="11051"/>
                </a:moveTo>
                <a:lnTo>
                  <a:pt x="5936" y="11058"/>
                </a:lnTo>
                <a:lnTo>
                  <a:pt x="5931" y="11079"/>
                </a:lnTo>
                <a:lnTo>
                  <a:pt x="5962" y="11105"/>
                </a:lnTo>
                <a:lnTo>
                  <a:pt x="6000" y="11120"/>
                </a:lnTo>
                <a:lnTo>
                  <a:pt x="6015" y="11105"/>
                </a:lnTo>
                <a:lnTo>
                  <a:pt x="6059" y="11105"/>
                </a:lnTo>
                <a:lnTo>
                  <a:pt x="6047" y="11079"/>
                </a:lnTo>
                <a:lnTo>
                  <a:pt x="6015" y="11064"/>
                </a:lnTo>
                <a:lnTo>
                  <a:pt x="5979" y="11058"/>
                </a:lnTo>
                <a:lnTo>
                  <a:pt x="5962" y="11051"/>
                </a:lnTo>
                <a:close/>
                <a:moveTo>
                  <a:pt x="6586" y="11051"/>
                </a:moveTo>
                <a:lnTo>
                  <a:pt x="6579" y="11064"/>
                </a:lnTo>
                <a:lnTo>
                  <a:pt x="6586" y="11099"/>
                </a:lnTo>
                <a:lnTo>
                  <a:pt x="6617" y="11099"/>
                </a:lnTo>
                <a:lnTo>
                  <a:pt x="6659" y="11099"/>
                </a:lnTo>
                <a:lnTo>
                  <a:pt x="6675" y="11079"/>
                </a:lnTo>
                <a:lnTo>
                  <a:pt x="6665" y="11058"/>
                </a:lnTo>
                <a:lnTo>
                  <a:pt x="6632" y="11051"/>
                </a:lnTo>
                <a:lnTo>
                  <a:pt x="6586" y="11051"/>
                </a:lnTo>
                <a:close/>
                <a:moveTo>
                  <a:pt x="17548" y="11058"/>
                </a:moveTo>
                <a:lnTo>
                  <a:pt x="17531" y="11126"/>
                </a:lnTo>
                <a:lnTo>
                  <a:pt x="17526" y="11251"/>
                </a:lnTo>
                <a:lnTo>
                  <a:pt x="17499" y="11223"/>
                </a:lnTo>
                <a:lnTo>
                  <a:pt x="17504" y="11298"/>
                </a:lnTo>
                <a:lnTo>
                  <a:pt x="17509" y="11333"/>
                </a:lnTo>
                <a:lnTo>
                  <a:pt x="17543" y="11373"/>
                </a:lnTo>
                <a:lnTo>
                  <a:pt x="17548" y="11345"/>
                </a:lnTo>
                <a:lnTo>
                  <a:pt x="17569" y="11367"/>
                </a:lnTo>
                <a:lnTo>
                  <a:pt x="17548" y="11388"/>
                </a:lnTo>
                <a:lnTo>
                  <a:pt x="17548" y="11414"/>
                </a:lnTo>
                <a:lnTo>
                  <a:pt x="17574" y="11436"/>
                </a:lnTo>
                <a:lnTo>
                  <a:pt x="17627" y="11423"/>
                </a:lnTo>
                <a:lnTo>
                  <a:pt x="17664" y="11470"/>
                </a:lnTo>
                <a:lnTo>
                  <a:pt x="17681" y="11442"/>
                </a:lnTo>
                <a:lnTo>
                  <a:pt x="17702" y="11483"/>
                </a:lnTo>
                <a:lnTo>
                  <a:pt x="17744" y="11517"/>
                </a:lnTo>
                <a:lnTo>
                  <a:pt x="17755" y="11483"/>
                </a:lnTo>
                <a:lnTo>
                  <a:pt x="17734" y="11464"/>
                </a:lnTo>
                <a:lnTo>
                  <a:pt x="17739" y="11423"/>
                </a:lnTo>
                <a:lnTo>
                  <a:pt x="17664" y="11380"/>
                </a:lnTo>
                <a:lnTo>
                  <a:pt x="17637" y="11388"/>
                </a:lnTo>
                <a:lnTo>
                  <a:pt x="17611" y="11380"/>
                </a:lnTo>
                <a:lnTo>
                  <a:pt x="17596" y="11320"/>
                </a:lnTo>
                <a:lnTo>
                  <a:pt x="17606" y="11257"/>
                </a:lnTo>
                <a:lnTo>
                  <a:pt x="17637" y="11230"/>
                </a:lnTo>
                <a:lnTo>
                  <a:pt x="17654" y="11167"/>
                </a:lnTo>
                <a:lnTo>
                  <a:pt x="17632" y="11105"/>
                </a:lnTo>
                <a:lnTo>
                  <a:pt x="17642" y="11079"/>
                </a:lnTo>
                <a:lnTo>
                  <a:pt x="17637" y="11058"/>
                </a:lnTo>
                <a:lnTo>
                  <a:pt x="17622" y="11079"/>
                </a:lnTo>
                <a:lnTo>
                  <a:pt x="17584" y="11058"/>
                </a:lnTo>
                <a:lnTo>
                  <a:pt x="17548" y="11058"/>
                </a:lnTo>
                <a:close/>
                <a:moveTo>
                  <a:pt x="17526" y="11449"/>
                </a:moveTo>
                <a:lnTo>
                  <a:pt x="17558" y="11504"/>
                </a:lnTo>
                <a:lnTo>
                  <a:pt x="17579" y="11545"/>
                </a:lnTo>
                <a:lnTo>
                  <a:pt x="17596" y="11476"/>
                </a:lnTo>
                <a:lnTo>
                  <a:pt x="17579" y="11449"/>
                </a:lnTo>
                <a:lnTo>
                  <a:pt x="17526" y="11449"/>
                </a:lnTo>
                <a:close/>
                <a:moveTo>
                  <a:pt x="17755" y="11517"/>
                </a:moveTo>
                <a:lnTo>
                  <a:pt x="17792" y="11573"/>
                </a:lnTo>
                <a:lnTo>
                  <a:pt x="17792" y="11607"/>
                </a:lnTo>
                <a:lnTo>
                  <a:pt x="17760" y="11601"/>
                </a:lnTo>
                <a:lnTo>
                  <a:pt x="17770" y="11642"/>
                </a:lnTo>
                <a:lnTo>
                  <a:pt x="17787" y="11648"/>
                </a:lnTo>
                <a:lnTo>
                  <a:pt x="17787" y="11704"/>
                </a:lnTo>
                <a:lnTo>
                  <a:pt x="17819" y="11683"/>
                </a:lnTo>
                <a:lnTo>
                  <a:pt x="17802" y="11635"/>
                </a:lnTo>
                <a:lnTo>
                  <a:pt x="17802" y="11614"/>
                </a:lnTo>
                <a:lnTo>
                  <a:pt x="17845" y="11635"/>
                </a:lnTo>
                <a:lnTo>
                  <a:pt x="17829" y="11545"/>
                </a:lnTo>
                <a:lnTo>
                  <a:pt x="17814" y="11517"/>
                </a:lnTo>
                <a:lnTo>
                  <a:pt x="17755" y="11517"/>
                </a:lnTo>
                <a:close/>
                <a:moveTo>
                  <a:pt x="17616" y="11567"/>
                </a:moveTo>
                <a:lnTo>
                  <a:pt x="17627" y="11607"/>
                </a:lnTo>
                <a:lnTo>
                  <a:pt x="17622" y="11642"/>
                </a:lnTo>
                <a:lnTo>
                  <a:pt x="17627" y="11676"/>
                </a:lnTo>
                <a:lnTo>
                  <a:pt x="17664" y="11655"/>
                </a:lnTo>
                <a:lnTo>
                  <a:pt x="17691" y="11620"/>
                </a:lnTo>
                <a:lnTo>
                  <a:pt x="17691" y="11595"/>
                </a:lnTo>
                <a:lnTo>
                  <a:pt x="17654" y="11595"/>
                </a:lnTo>
                <a:lnTo>
                  <a:pt x="17616" y="11567"/>
                </a:lnTo>
                <a:close/>
                <a:moveTo>
                  <a:pt x="17478" y="11607"/>
                </a:moveTo>
                <a:lnTo>
                  <a:pt x="17451" y="11683"/>
                </a:lnTo>
                <a:lnTo>
                  <a:pt x="17415" y="11738"/>
                </a:lnTo>
                <a:lnTo>
                  <a:pt x="17371" y="11786"/>
                </a:lnTo>
                <a:lnTo>
                  <a:pt x="17345" y="11835"/>
                </a:lnTo>
                <a:lnTo>
                  <a:pt x="17420" y="11766"/>
                </a:lnTo>
                <a:lnTo>
                  <a:pt x="17451" y="11711"/>
                </a:lnTo>
                <a:lnTo>
                  <a:pt x="17489" y="11670"/>
                </a:lnTo>
                <a:lnTo>
                  <a:pt x="17478" y="11607"/>
                </a:lnTo>
                <a:close/>
                <a:moveTo>
                  <a:pt x="17744" y="11620"/>
                </a:moveTo>
                <a:lnTo>
                  <a:pt x="17702" y="11689"/>
                </a:lnTo>
                <a:lnTo>
                  <a:pt x="17712" y="11642"/>
                </a:lnTo>
                <a:lnTo>
                  <a:pt x="17681" y="11648"/>
                </a:lnTo>
                <a:lnTo>
                  <a:pt x="17676" y="11689"/>
                </a:lnTo>
                <a:lnTo>
                  <a:pt x="17659" y="11717"/>
                </a:lnTo>
                <a:lnTo>
                  <a:pt x="17649" y="11732"/>
                </a:lnTo>
                <a:lnTo>
                  <a:pt x="17686" y="11786"/>
                </a:lnTo>
                <a:lnTo>
                  <a:pt x="17702" y="11766"/>
                </a:lnTo>
                <a:lnTo>
                  <a:pt x="17717" y="11717"/>
                </a:lnTo>
                <a:lnTo>
                  <a:pt x="17739" y="11689"/>
                </a:lnTo>
                <a:lnTo>
                  <a:pt x="17744" y="11620"/>
                </a:lnTo>
                <a:close/>
                <a:moveTo>
                  <a:pt x="6936" y="11642"/>
                </a:moveTo>
                <a:lnTo>
                  <a:pt x="6905" y="11655"/>
                </a:lnTo>
                <a:lnTo>
                  <a:pt x="6905" y="11683"/>
                </a:lnTo>
                <a:lnTo>
                  <a:pt x="6888" y="11704"/>
                </a:lnTo>
                <a:lnTo>
                  <a:pt x="6898" y="11711"/>
                </a:lnTo>
                <a:lnTo>
                  <a:pt x="6946" y="11704"/>
                </a:lnTo>
                <a:lnTo>
                  <a:pt x="6951" y="11648"/>
                </a:lnTo>
                <a:lnTo>
                  <a:pt x="6936" y="11642"/>
                </a:lnTo>
                <a:close/>
                <a:moveTo>
                  <a:pt x="15181" y="11723"/>
                </a:moveTo>
                <a:lnTo>
                  <a:pt x="15154" y="11848"/>
                </a:lnTo>
                <a:lnTo>
                  <a:pt x="15164" y="11958"/>
                </a:lnTo>
                <a:lnTo>
                  <a:pt x="15196" y="12020"/>
                </a:lnTo>
                <a:lnTo>
                  <a:pt x="15244" y="11998"/>
                </a:lnTo>
                <a:lnTo>
                  <a:pt x="15270" y="11979"/>
                </a:lnTo>
                <a:lnTo>
                  <a:pt x="15275" y="11904"/>
                </a:lnTo>
                <a:lnTo>
                  <a:pt x="15249" y="11820"/>
                </a:lnTo>
                <a:lnTo>
                  <a:pt x="15222" y="11766"/>
                </a:lnTo>
                <a:lnTo>
                  <a:pt x="15181" y="11723"/>
                </a:lnTo>
                <a:close/>
                <a:moveTo>
                  <a:pt x="17824" y="11732"/>
                </a:moveTo>
                <a:lnTo>
                  <a:pt x="17829" y="11792"/>
                </a:lnTo>
                <a:lnTo>
                  <a:pt x="17787" y="11792"/>
                </a:lnTo>
                <a:lnTo>
                  <a:pt x="17775" y="11827"/>
                </a:lnTo>
                <a:lnTo>
                  <a:pt x="17734" y="11848"/>
                </a:lnTo>
                <a:lnTo>
                  <a:pt x="17712" y="11814"/>
                </a:lnTo>
                <a:lnTo>
                  <a:pt x="17681" y="11842"/>
                </a:lnTo>
                <a:lnTo>
                  <a:pt x="17642" y="11861"/>
                </a:lnTo>
                <a:lnTo>
                  <a:pt x="17622" y="11923"/>
                </a:lnTo>
                <a:lnTo>
                  <a:pt x="17632" y="11945"/>
                </a:lnTo>
                <a:lnTo>
                  <a:pt x="17676" y="11904"/>
                </a:lnTo>
                <a:lnTo>
                  <a:pt x="17702" y="11910"/>
                </a:lnTo>
                <a:lnTo>
                  <a:pt x="17717" y="11876"/>
                </a:lnTo>
                <a:lnTo>
                  <a:pt x="17755" y="11910"/>
                </a:lnTo>
                <a:lnTo>
                  <a:pt x="17739" y="11951"/>
                </a:lnTo>
                <a:lnTo>
                  <a:pt x="17755" y="12007"/>
                </a:lnTo>
                <a:lnTo>
                  <a:pt x="17824" y="12048"/>
                </a:lnTo>
                <a:lnTo>
                  <a:pt x="17840" y="12013"/>
                </a:lnTo>
                <a:lnTo>
                  <a:pt x="17819" y="11958"/>
                </a:lnTo>
                <a:lnTo>
                  <a:pt x="17850" y="11917"/>
                </a:lnTo>
                <a:lnTo>
                  <a:pt x="17872" y="11992"/>
                </a:lnTo>
                <a:lnTo>
                  <a:pt x="17888" y="11923"/>
                </a:lnTo>
                <a:lnTo>
                  <a:pt x="17888" y="11882"/>
                </a:lnTo>
                <a:lnTo>
                  <a:pt x="17882" y="11835"/>
                </a:lnTo>
                <a:lnTo>
                  <a:pt x="17877" y="11807"/>
                </a:lnTo>
                <a:lnTo>
                  <a:pt x="17872" y="11766"/>
                </a:lnTo>
                <a:lnTo>
                  <a:pt x="17824" y="11732"/>
                </a:lnTo>
                <a:close/>
                <a:moveTo>
                  <a:pt x="17318" y="11945"/>
                </a:moveTo>
                <a:lnTo>
                  <a:pt x="17287" y="12007"/>
                </a:lnTo>
                <a:lnTo>
                  <a:pt x="17243" y="12054"/>
                </a:lnTo>
                <a:lnTo>
                  <a:pt x="17190" y="12095"/>
                </a:lnTo>
                <a:lnTo>
                  <a:pt x="17170" y="12123"/>
                </a:lnTo>
                <a:lnTo>
                  <a:pt x="17144" y="12170"/>
                </a:lnTo>
                <a:lnTo>
                  <a:pt x="17100" y="12232"/>
                </a:lnTo>
                <a:lnTo>
                  <a:pt x="17031" y="12247"/>
                </a:lnTo>
                <a:lnTo>
                  <a:pt x="17004" y="12260"/>
                </a:lnTo>
                <a:lnTo>
                  <a:pt x="16994" y="12329"/>
                </a:lnTo>
                <a:lnTo>
                  <a:pt x="16946" y="12342"/>
                </a:lnTo>
                <a:lnTo>
                  <a:pt x="16904" y="12316"/>
                </a:lnTo>
                <a:lnTo>
                  <a:pt x="16871" y="12363"/>
                </a:lnTo>
                <a:lnTo>
                  <a:pt x="16861" y="12432"/>
                </a:lnTo>
                <a:lnTo>
                  <a:pt x="16871" y="12501"/>
                </a:lnTo>
                <a:lnTo>
                  <a:pt x="16898" y="12563"/>
                </a:lnTo>
                <a:lnTo>
                  <a:pt x="16931" y="12582"/>
                </a:lnTo>
                <a:lnTo>
                  <a:pt x="16936" y="12686"/>
                </a:lnTo>
                <a:lnTo>
                  <a:pt x="16984" y="12694"/>
                </a:lnTo>
                <a:lnTo>
                  <a:pt x="17026" y="12694"/>
                </a:lnTo>
                <a:lnTo>
                  <a:pt x="17047" y="12728"/>
                </a:lnTo>
                <a:lnTo>
                  <a:pt x="17117" y="12701"/>
                </a:lnTo>
                <a:lnTo>
                  <a:pt x="17144" y="12720"/>
                </a:lnTo>
                <a:lnTo>
                  <a:pt x="17185" y="12728"/>
                </a:lnTo>
                <a:lnTo>
                  <a:pt x="17207" y="12776"/>
                </a:lnTo>
                <a:lnTo>
                  <a:pt x="17277" y="12741"/>
                </a:lnTo>
                <a:lnTo>
                  <a:pt x="17282" y="12769"/>
                </a:lnTo>
                <a:lnTo>
                  <a:pt x="17308" y="12651"/>
                </a:lnTo>
                <a:lnTo>
                  <a:pt x="17308" y="12576"/>
                </a:lnTo>
                <a:lnTo>
                  <a:pt x="17361" y="12529"/>
                </a:lnTo>
                <a:lnTo>
                  <a:pt x="17361" y="12460"/>
                </a:lnTo>
                <a:lnTo>
                  <a:pt x="17383" y="12404"/>
                </a:lnTo>
                <a:lnTo>
                  <a:pt x="17451" y="12398"/>
                </a:lnTo>
                <a:lnTo>
                  <a:pt x="17383" y="12329"/>
                </a:lnTo>
                <a:lnTo>
                  <a:pt x="17393" y="12295"/>
                </a:lnTo>
                <a:lnTo>
                  <a:pt x="17350" y="12226"/>
                </a:lnTo>
                <a:lnTo>
                  <a:pt x="17383" y="12157"/>
                </a:lnTo>
                <a:lnTo>
                  <a:pt x="17425" y="12129"/>
                </a:lnTo>
                <a:lnTo>
                  <a:pt x="17420" y="12095"/>
                </a:lnTo>
                <a:lnTo>
                  <a:pt x="17456" y="12089"/>
                </a:lnTo>
                <a:lnTo>
                  <a:pt x="17463" y="12061"/>
                </a:lnTo>
                <a:lnTo>
                  <a:pt x="17410" y="12041"/>
                </a:lnTo>
                <a:lnTo>
                  <a:pt x="17371" y="12013"/>
                </a:lnTo>
                <a:lnTo>
                  <a:pt x="17371" y="11985"/>
                </a:lnTo>
                <a:lnTo>
                  <a:pt x="17340" y="11945"/>
                </a:lnTo>
                <a:lnTo>
                  <a:pt x="17318" y="11945"/>
                </a:lnTo>
                <a:close/>
                <a:moveTo>
                  <a:pt x="16068" y="12054"/>
                </a:moveTo>
                <a:lnTo>
                  <a:pt x="16068" y="12095"/>
                </a:lnTo>
                <a:lnTo>
                  <a:pt x="16133" y="12179"/>
                </a:lnTo>
                <a:lnTo>
                  <a:pt x="16175" y="12220"/>
                </a:lnTo>
                <a:lnTo>
                  <a:pt x="16206" y="12282"/>
                </a:lnTo>
                <a:lnTo>
                  <a:pt x="16259" y="12329"/>
                </a:lnTo>
                <a:lnTo>
                  <a:pt x="16281" y="12391"/>
                </a:lnTo>
                <a:lnTo>
                  <a:pt x="16298" y="12454"/>
                </a:lnTo>
                <a:lnTo>
                  <a:pt x="16351" y="12514"/>
                </a:lnTo>
                <a:lnTo>
                  <a:pt x="16392" y="12617"/>
                </a:lnTo>
                <a:lnTo>
                  <a:pt x="16426" y="12673"/>
                </a:lnTo>
                <a:lnTo>
                  <a:pt x="16467" y="12735"/>
                </a:lnTo>
                <a:lnTo>
                  <a:pt x="16494" y="12782"/>
                </a:lnTo>
                <a:lnTo>
                  <a:pt x="16569" y="12844"/>
                </a:lnTo>
                <a:lnTo>
                  <a:pt x="16617" y="12907"/>
                </a:lnTo>
                <a:lnTo>
                  <a:pt x="16680" y="12907"/>
                </a:lnTo>
                <a:lnTo>
                  <a:pt x="16680" y="12789"/>
                </a:lnTo>
                <a:lnTo>
                  <a:pt x="16697" y="12694"/>
                </a:lnTo>
                <a:lnTo>
                  <a:pt x="16670" y="12645"/>
                </a:lnTo>
                <a:lnTo>
                  <a:pt x="16627" y="12638"/>
                </a:lnTo>
                <a:lnTo>
                  <a:pt x="16605" y="12597"/>
                </a:lnTo>
                <a:lnTo>
                  <a:pt x="16595" y="12548"/>
                </a:lnTo>
                <a:lnTo>
                  <a:pt x="16574" y="12542"/>
                </a:lnTo>
                <a:lnTo>
                  <a:pt x="16542" y="12522"/>
                </a:lnTo>
                <a:lnTo>
                  <a:pt x="16564" y="12460"/>
                </a:lnTo>
                <a:lnTo>
                  <a:pt x="16520" y="12426"/>
                </a:lnTo>
                <a:lnTo>
                  <a:pt x="16489" y="12363"/>
                </a:lnTo>
                <a:lnTo>
                  <a:pt x="16436" y="12308"/>
                </a:lnTo>
                <a:lnTo>
                  <a:pt x="16377" y="12308"/>
                </a:lnTo>
                <a:lnTo>
                  <a:pt x="16324" y="12226"/>
                </a:lnTo>
                <a:lnTo>
                  <a:pt x="16293" y="12198"/>
                </a:lnTo>
                <a:lnTo>
                  <a:pt x="16244" y="12144"/>
                </a:lnTo>
                <a:lnTo>
                  <a:pt x="16196" y="12076"/>
                </a:lnTo>
                <a:lnTo>
                  <a:pt x="16107" y="12054"/>
                </a:lnTo>
                <a:lnTo>
                  <a:pt x="16068" y="12054"/>
                </a:lnTo>
                <a:close/>
                <a:moveTo>
                  <a:pt x="17973" y="12301"/>
                </a:moveTo>
                <a:lnTo>
                  <a:pt x="17952" y="12329"/>
                </a:lnTo>
                <a:lnTo>
                  <a:pt x="17942" y="12391"/>
                </a:lnTo>
                <a:lnTo>
                  <a:pt x="17957" y="12488"/>
                </a:lnTo>
                <a:lnTo>
                  <a:pt x="17983" y="12535"/>
                </a:lnTo>
                <a:lnTo>
                  <a:pt x="18000" y="12522"/>
                </a:lnTo>
                <a:lnTo>
                  <a:pt x="17973" y="12488"/>
                </a:lnTo>
                <a:lnTo>
                  <a:pt x="17983" y="12439"/>
                </a:lnTo>
                <a:lnTo>
                  <a:pt x="18010" y="12445"/>
                </a:lnTo>
                <a:lnTo>
                  <a:pt x="18015" y="12385"/>
                </a:lnTo>
                <a:lnTo>
                  <a:pt x="18010" y="12351"/>
                </a:lnTo>
                <a:lnTo>
                  <a:pt x="17973" y="12342"/>
                </a:lnTo>
                <a:lnTo>
                  <a:pt x="17973" y="12301"/>
                </a:lnTo>
                <a:close/>
                <a:moveTo>
                  <a:pt x="17802" y="12342"/>
                </a:moveTo>
                <a:lnTo>
                  <a:pt x="17744" y="12398"/>
                </a:lnTo>
                <a:lnTo>
                  <a:pt x="17681" y="12398"/>
                </a:lnTo>
                <a:lnTo>
                  <a:pt x="17606" y="12391"/>
                </a:lnTo>
                <a:lnTo>
                  <a:pt x="17558" y="12370"/>
                </a:lnTo>
                <a:lnTo>
                  <a:pt x="17509" y="12426"/>
                </a:lnTo>
                <a:lnTo>
                  <a:pt x="17499" y="12454"/>
                </a:lnTo>
                <a:lnTo>
                  <a:pt x="17468" y="12570"/>
                </a:lnTo>
                <a:lnTo>
                  <a:pt x="17463" y="12625"/>
                </a:lnTo>
                <a:lnTo>
                  <a:pt x="17436" y="12673"/>
                </a:lnTo>
                <a:lnTo>
                  <a:pt x="17456" y="12728"/>
                </a:lnTo>
                <a:lnTo>
                  <a:pt x="17478" y="12728"/>
                </a:lnTo>
                <a:lnTo>
                  <a:pt x="17489" y="12804"/>
                </a:lnTo>
                <a:lnTo>
                  <a:pt x="17473" y="12872"/>
                </a:lnTo>
                <a:lnTo>
                  <a:pt x="17494" y="12892"/>
                </a:lnTo>
                <a:lnTo>
                  <a:pt x="17531" y="12879"/>
                </a:lnTo>
                <a:lnTo>
                  <a:pt x="17531" y="12776"/>
                </a:lnTo>
                <a:lnTo>
                  <a:pt x="17526" y="12686"/>
                </a:lnTo>
                <a:lnTo>
                  <a:pt x="17563" y="12666"/>
                </a:lnTo>
                <a:lnTo>
                  <a:pt x="17558" y="12735"/>
                </a:lnTo>
                <a:lnTo>
                  <a:pt x="17601" y="12782"/>
                </a:lnTo>
                <a:lnTo>
                  <a:pt x="17596" y="12810"/>
                </a:lnTo>
                <a:lnTo>
                  <a:pt x="17611" y="12832"/>
                </a:lnTo>
                <a:lnTo>
                  <a:pt x="17664" y="12804"/>
                </a:lnTo>
                <a:lnTo>
                  <a:pt x="17637" y="12866"/>
                </a:lnTo>
                <a:lnTo>
                  <a:pt x="17659" y="12885"/>
                </a:lnTo>
                <a:lnTo>
                  <a:pt x="17691" y="12866"/>
                </a:lnTo>
                <a:lnTo>
                  <a:pt x="17691" y="12817"/>
                </a:lnTo>
                <a:lnTo>
                  <a:pt x="17642" y="12728"/>
                </a:lnTo>
                <a:lnTo>
                  <a:pt x="17654" y="12707"/>
                </a:lnTo>
                <a:lnTo>
                  <a:pt x="17596" y="12610"/>
                </a:lnTo>
                <a:lnTo>
                  <a:pt x="17649" y="12576"/>
                </a:lnTo>
                <a:lnTo>
                  <a:pt x="17676" y="12535"/>
                </a:lnTo>
                <a:lnTo>
                  <a:pt x="17696" y="12548"/>
                </a:lnTo>
                <a:lnTo>
                  <a:pt x="17702" y="12514"/>
                </a:lnTo>
                <a:lnTo>
                  <a:pt x="17596" y="12535"/>
                </a:lnTo>
                <a:lnTo>
                  <a:pt x="17563" y="12570"/>
                </a:lnTo>
                <a:lnTo>
                  <a:pt x="17509" y="12507"/>
                </a:lnTo>
                <a:lnTo>
                  <a:pt x="17521" y="12445"/>
                </a:lnTo>
                <a:lnTo>
                  <a:pt x="17569" y="12439"/>
                </a:lnTo>
                <a:lnTo>
                  <a:pt x="17669" y="12432"/>
                </a:lnTo>
                <a:lnTo>
                  <a:pt x="17722" y="12445"/>
                </a:lnTo>
                <a:lnTo>
                  <a:pt x="17765" y="12432"/>
                </a:lnTo>
                <a:lnTo>
                  <a:pt x="17814" y="12357"/>
                </a:lnTo>
                <a:lnTo>
                  <a:pt x="17802" y="12342"/>
                </a:lnTo>
                <a:close/>
                <a:moveTo>
                  <a:pt x="18227" y="12494"/>
                </a:moveTo>
                <a:lnTo>
                  <a:pt x="18201" y="12514"/>
                </a:lnTo>
                <a:lnTo>
                  <a:pt x="18121" y="12535"/>
                </a:lnTo>
                <a:lnTo>
                  <a:pt x="18148" y="12570"/>
                </a:lnTo>
                <a:lnTo>
                  <a:pt x="18201" y="12591"/>
                </a:lnTo>
                <a:lnTo>
                  <a:pt x="18222" y="12632"/>
                </a:lnTo>
                <a:lnTo>
                  <a:pt x="18307" y="12632"/>
                </a:lnTo>
                <a:lnTo>
                  <a:pt x="18314" y="12651"/>
                </a:lnTo>
                <a:lnTo>
                  <a:pt x="18271" y="12651"/>
                </a:lnTo>
                <a:lnTo>
                  <a:pt x="18207" y="12679"/>
                </a:lnTo>
                <a:lnTo>
                  <a:pt x="18254" y="12713"/>
                </a:lnTo>
                <a:lnTo>
                  <a:pt x="18254" y="12748"/>
                </a:lnTo>
                <a:lnTo>
                  <a:pt x="18266" y="12776"/>
                </a:lnTo>
                <a:lnTo>
                  <a:pt x="18287" y="12769"/>
                </a:lnTo>
                <a:lnTo>
                  <a:pt x="18307" y="12728"/>
                </a:lnTo>
                <a:lnTo>
                  <a:pt x="18394" y="12804"/>
                </a:lnTo>
                <a:lnTo>
                  <a:pt x="18440" y="12804"/>
                </a:lnTo>
                <a:lnTo>
                  <a:pt x="18553" y="12872"/>
                </a:lnTo>
                <a:lnTo>
                  <a:pt x="18585" y="12935"/>
                </a:lnTo>
                <a:lnTo>
                  <a:pt x="18595" y="13016"/>
                </a:lnTo>
                <a:lnTo>
                  <a:pt x="18563" y="13038"/>
                </a:lnTo>
                <a:lnTo>
                  <a:pt x="18537" y="13098"/>
                </a:lnTo>
                <a:lnTo>
                  <a:pt x="18611" y="13098"/>
                </a:lnTo>
                <a:lnTo>
                  <a:pt x="18626" y="13072"/>
                </a:lnTo>
                <a:lnTo>
                  <a:pt x="18686" y="13091"/>
                </a:lnTo>
                <a:lnTo>
                  <a:pt x="18733" y="13154"/>
                </a:lnTo>
                <a:lnTo>
                  <a:pt x="18798" y="13154"/>
                </a:lnTo>
                <a:lnTo>
                  <a:pt x="18829" y="13167"/>
                </a:lnTo>
                <a:lnTo>
                  <a:pt x="18877" y="13141"/>
                </a:lnTo>
                <a:lnTo>
                  <a:pt x="18866" y="13085"/>
                </a:lnTo>
                <a:lnTo>
                  <a:pt x="18904" y="13057"/>
                </a:lnTo>
                <a:lnTo>
                  <a:pt x="18952" y="13038"/>
                </a:lnTo>
                <a:lnTo>
                  <a:pt x="19025" y="13072"/>
                </a:lnTo>
                <a:lnTo>
                  <a:pt x="19059" y="13141"/>
                </a:lnTo>
                <a:lnTo>
                  <a:pt x="19090" y="13182"/>
                </a:lnTo>
                <a:lnTo>
                  <a:pt x="19138" y="13229"/>
                </a:lnTo>
                <a:lnTo>
                  <a:pt x="19196" y="13244"/>
                </a:lnTo>
                <a:lnTo>
                  <a:pt x="19245" y="13250"/>
                </a:lnTo>
                <a:lnTo>
                  <a:pt x="19260" y="13270"/>
                </a:lnTo>
                <a:lnTo>
                  <a:pt x="19298" y="13263"/>
                </a:lnTo>
                <a:lnTo>
                  <a:pt x="19308" y="13244"/>
                </a:lnTo>
                <a:lnTo>
                  <a:pt x="19245" y="13210"/>
                </a:lnTo>
                <a:lnTo>
                  <a:pt x="19260" y="13195"/>
                </a:lnTo>
                <a:lnTo>
                  <a:pt x="19218" y="13182"/>
                </a:lnTo>
                <a:lnTo>
                  <a:pt x="19218" y="13147"/>
                </a:lnTo>
                <a:lnTo>
                  <a:pt x="19185" y="13154"/>
                </a:lnTo>
                <a:lnTo>
                  <a:pt x="19148" y="13072"/>
                </a:lnTo>
                <a:lnTo>
                  <a:pt x="19095" y="13023"/>
                </a:lnTo>
                <a:lnTo>
                  <a:pt x="19085" y="12969"/>
                </a:lnTo>
                <a:lnTo>
                  <a:pt x="19138" y="12960"/>
                </a:lnTo>
                <a:lnTo>
                  <a:pt x="19122" y="12920"/>
                </a:lnTo>
                <a:lnTo>
                  <a:pt x="19025" y="12879"/>
                </a:lnTo>
                <a:lnTo>
                  <a:pt x="19015" y="12832"/>
                </a:lnTo>
                <a:lnTo>
                  <a:pt x="18984" y="12797"/>
                </a:lnTo>
                <a:lnTo>
                  <a:pt x="18941" y="12754"/>
                </a:lnTo>
                <a:lnTo>
                  <a:pt x="18834" y="12713"/>
                </a:lnTo>
                <a:lnTo>
                  <a:pt x="18733" y="12660"/>
                </a:lnTo>
                <a:lnTo>
                  <a:pt x="18670" y="12645"/>
                </a:lnTo>
                <a:lnTo>
                  <a:pt x="18626" y="12617"/>
                </a:lnTo>
                <a:lnTo>
                  <a:pt x="18580" y="12591"/>
                </a:lnTo>
                <a:lnTo>
                  <a:pt x="18527" y="12591"/>
                </a:lnTo>
                <a:lnTo>
                  <a:pt x="18457" y="12638"/>
                </a:lnTo>
                <a:lnTo>
                  <a:pt x="18409" y="12720"/>
                </a:lnTo>
                <a:lnTo>
                  <a:pt x="18350" y="12673"/>
                </a:lnTo>
                <a:lnTo>
                  <a:pt x="18334" y="12548"/>
                </a:lnTo>
                <a:lnTo>
                  <a:pt x="18324" y="12522"/>
                </a:lnTo>
                <a:lnTo>
                  <a:pt x="18227" y="12494"/>
                </a:lnTo>
                <a:close/>
                <a:moveTo>
                  <a:pt x="19313" y="12651"/>
                </a:moveTo>
                <a:lnTo>
                  <a:pt x="19298" y="12673"/>
                </a:lnTo>
                <a:lnTo>
                  <a:pt x="19339" y="12694"/>
                </a:lnTo>
                <a:lnTo>
                  <a:pt x="19371" y="12728"/>
                </a:lnTo>
                <a:lnTo>
                  <a:pt x="19398" y="12748"/>
                </a:lnTo>
                <a:lnTo>
                  <a:pt x="19414" y="12776"/>
                </a:lnTo>
                <a:lnTo>
                  <a:pt x="19424" y="12823"/>
                </a:lnTo>
                <a:lnTo>
                  <a:pt x="19441" y="12804"/>
                </a:lnTo>
                <a:lnTo>
                  <a:pt x="19436" y="12763"/>
                </a:lnTo>
                <a:lnTo>
                  <a:pt x="19414" y="12741"/>
                </a:lnTo>
                <a:lnTo>
                  <a:pt x="19388" y="12707"/>
                </a:lnTo>
                <a:lnTo>
                  <a:pt x="19366" y="12694"/>
                </a:lnTo>
                <a:lnTo>
                  <a:pt x="19344" y="12673"/>
                </a:lnTo>
                <a:lnTo>
                  <a:pt x="19313" y="12651"/>
                </a:lnTo>
                <a:close/>
                <a:moveTo>
                  <a:pt x="18053" y="12673"/>
                </a:moveTo>
                <a:lnTo>
                  <a:pt x="17983" y="12679"/>
                </a:lnTo>
                <a:lnTo>
                  <a:pt x="17968" y="12720"/>
                </a:lnTo>
                <a:lnTo>
                  <a:pt x="18010" y="12720"/>
                </a:lnTo>
                <a:lnTo>
                  <a:pt x="18041" y="12720"/>
                </a:lnTo>
                <a:lnTo>
                  <a:pt x="18089" y="12720"/>
                </a:lnTo>
                <a:lnTo>
                  <a:pt x="18143" y="12754"/>
                </a:lnTo>
                <a:lnTo>
                  <a:pt x="18121" y="12701"/>
                </a:lnTo>
                <a:lnTo>
                  <a:pt x="18053" y="12673"/>
                </a:lnTo>
                <a:close/>
                <a:moveTo>
                  <a:pt x="17915" y="12701"/>
                </a:moveTo>
                <a:lnTo>
                  <a:pt x="17855" y="12707"/>
                </a:lnTo>
                <a:lnTo>
                  <a:pt x="17867" y="12735"/>
                </a:lnTo>
                <a:lnTo>
                  <a:pt x="17908" y="12748"/>
                </a:lnTo>
                <a:lnTo>
                  <a:pt x="17930" y="12728"/>
                </a:lnTo>
                <a:lnTo>
                  <a:pt x="17915" y="12701"/>
                </a:lnTo>
                <a:close/>
                <a:moveTo>
                  <a:pt x="19351" y="12776"/>
                </a:moveTo>
                <a:lnTo>
                  <a:pt x="19356" y="12823"/>
                </a:lnTo>
                <a:lnTo>
                  <a:pt x="19324" y="12851"/>
                </a:lnTo>
                <a:lnTo>
                  <a:pt x="19308" y="12872"/>
                </a:lnTo>
                <a:lnTo>
                  <a:pt x="19271" y="12879"/>
                </a:lnTo>
                <a:lnTo>
                  <a:pt x="19265" y="12838"/>
                </a:lnTo>
                <a:lnTo>
                  <a:pt x="19260" y="12844"/>
                </a:lnTo>
                <a:lnTo>
                  <a:pt x="19250" y="12879"/>
                </a:lnTo>
                <a:lnTo>
                  <a:pt x="19218" y="12885"/>
                </a:lnTo>
                <a:lnTo>
                  <a:pt x="19165" y="12872"/>
                </a:lnTo>
                <a:lnTo>
                  <a:pt x="19158" y="12900"/>
                </a:lnTo>
                <a:lnTo>
                  <a:pt x="19196" y="12920"/>
                </a:lnTo>
                <a:lnTo>
                  <a:pt x="19245" y="12941"/>
                </a:lnTo>
                <a:lnTo>
                  <a:pt x="19271" y="12941"/>
                </a:lnTo>
                <a:lnTo>
                  <a:pt x="19303" y="12920"/>
                </a:lnTo>
                <a:lnTo>
                  <a:pt x="19334" y="12907"/>
                </a:lnTo>
                <a:lnTo>
                  <a:pt x="19344" y="12885"/>
                </a:lnTo>
                <a:lnTo>
                  <a:pt x="19378" y="12879"/>
                </a:lnTo>
                <a:lnTo>
                  <a:pt x="19393" y="12832"/>
                </a:lnTo>
                <a:lnTo>
                  <a:pt x="19393" y="12789"/>
                </a:lnTo>
                <a:lnTo>
                  <a:pt x="19383" y="12776"/>
                </a:lnTo>
                <a:lnTo>
                  <a:pt x="19351" y="12776"/>
                </a:lnTo>
                <a:close/>
                <a:moveTo>
                  <a:pt x="19531" y="12844"/>
                </a:moveTo>
                <a:lnTo>
                  <a:pt x="19521" y="12851"/>
                </a:lnTo>
                <a:lnTo>
                  <a:pt x="19537" y="12907"/>
                </a:lnTo>
                <a:lnTo>
                  <a:pt x="19564" y="12954"/>
                </a:lnTo>
                <a:lnTo>
                  <a:pt x="19584" y="12982"/>
                </a:lnTo>
                <a:lnTo>
                  <a:pt x="19600" y="12975"/>
                </a:lnTo>
                <a:lnTo>
                  <a:pt x="19610" y="12954"/>
                </a:lnTo>
                <a:lnTo>
                  <a:pt x="19584" y="12935"/>
                </a:lnTo>
                <a:lnTo>
                  <a:pt x="19552" y="12885"/>
                </a:lnTo>
                <a:lnTo>
                  <a:pt x="19537" y="12866"/>
                </a:lnTo>
                <a:lnTo>
                  <a:pt x="19531" y="12844"/>
                </a:lnTo>
                <a:close/>
                <a:moveTo>
                  <a:pt x="18355" y="12872"/>
                </a:moveTo>
                <a:lnTo>
                  <a:pt x="18340" y="12900"/>
                </a:lnTo>
                <a:lnTo>
                  <a:pt x="18329" y="12926"/>
                </a:lnTo>
                <a:lnTo>
                  <a:pt x="18340" y="12982"/>
                </a:lnTo>
                <a:lnTo>
                  <a:pt x="18367" y="12935"/>
                </a:lnTo>
                <a:lnTo>
                  <a:pt x="18367" y="12900"/>
                </a:lnTo>
                <a:lnTo>
                  <a:pt x="18355" y="12872"/>
                </a:lnTo>
                <a:close/>
                <a:moveTo>
                  <a:pt x="16697" y="12907"/>
                </a:moveTo>
                <a:lnTo>
                  <a:pt x="16653" y="12982"/>
                </a:lnTo>
                <a:lnTo>
                  <a:pt x="16707" y="12988"/>
                </a:lnTo>
                <a:lnTo>
                  <a:pt x="16718" y="13016"/>
                </a:lnTo>
                <a:lnTo>
                  <a:pt x="16825" y="13051"/>
                </a:lnTo>
                <a:lnTo>
                  <a:pt x="16851" y="13038"/>
                </a:lnTo>
                <a:lnTo>
                  <a:pt x="16893" y="13051"/>
                </a:lnTo>
                <a:lnTo>
                  <a:pt x="16958" y="13079"/>
                </a:lnTo>
                <a:lnTo>
                  <a:pt x="17016" y="13091"/>
                </a:lnTo>
                <a:lnTo>
                  <a:pt x="17074" y="13098"/>
                </a:lnTo>
                <a:lnTo>
                  <a:pt x="17127" y="13091"/>
                </a:lnTo>
                <a:lnTo>
                  <a:pt x="17190" y="13126"/>
                </a:lnTo>
                <a:lnTo>
                  <a:pt x="17255" y="13091"/>
                </a:lnTo>
                <a:lnTo>
                  <a:pt x="17185" y="13051"/>
                </a:lnTo>
                <a:lnTo>
                  <a:pt x="17100" y="13038"/>
                </a:lnTo>
                <a:lnTo>
                  <a:pt x="17079" y="12988"/>
                </a:lnTo>
                <a:lnTo>
                  <a:pt x="16968" y="12948"/>
                </a:lnTo>
                <a:lnTo>
                  <a:pt x="16958" y="12982"/>
                </a:lnTo>
                <a:lnTo>
                  <a:pt x="16845" y="12975"/>
                </a:lnTo>
                <a:lnTo>
                  <a:pt x="16835" y="12948"/>
                </a:lnTo>
                <a:lnTo>
                  <a:pt x="16813" y="12941"/>
                </a:lnTo>
                <a:lnTo>
                  <a:pt x="16765" y="12913"/>
                </a:lnTo>
                <a:lnTo>
                  <a:pt x="16697" y="12907"/>
                </a:lnTo>
                <a:close/>
                <a:moveTo>
                  <a:pt x="19644" y="12960"/>
                </a:moveTo>
                <a:lnTo>
                  <a:pt x="19637" y="12975"/>
                </a:lnTo>
                <a:lnTo>
                  <a:pt x="19664" y="13003"/>
                </a:lnTo>
                <a:lnTo>
                  <a:pt x="19685" y="13023"/>
                </a:lnTo>
                <a:lnTo>
                  <a:pt x="19702" y="13016"/>
                </a:lnTo>
                <a:lnTo>
                  <a:pt x="19675" y="12995"/>
                </a:lnTo>
                <a:lnTo>
                  <a:pt x="19644" y="12960"/>
                </a:lnTo>
                <a:close/>
                <a:moveTo>
                  <a:pt x="19750" y="13016"/>
                </a:moveTo>
                <a:lnTo>
                  <a:pt x="19738" y="13023"/>
                </a:lnTo>
                <a:lnTo>
                  <a:pt x="19760" y="13051"/>
                </a:lnTo>
                <a:lnTo>
                  <a:pt x="19792" y="13079"/>
                </a:lnTo>
                <a:lnTo>
                  <a:pt x="19840" y="13106"/>
                </a:lnTo>
                <a:lnTo>
                  <a:pt x="19835" y="13091"/>
                </a:lnTo>
                <a:lnTo>
                  <a:pt x="19823" y="13072"/>
                </a:lnTo>
                <a:lnTo>
                  <a:pt x="19777" y="13038"/>
                </a:lnTo>
                <a:lnTo>
                  <a:pt x="19750" y="13016"/>
                </a:lnTo>
                <a:close/>
                <a:moveTo>
                  <a:pt x="17388" y="13072"/>
                </a:moveTo>
                <a:lnTo>
                  <a:pt x="17371" y="13098"/>
                </a:lnTo>
                <a:lnTo>
                  <a:pt x="17340" y="13098"/>
                </a:lnTo>
                <a:lnTo>
                  <a:pt x="17318" y="13147"/>
                </a:lnTo>
                <a:lnTo>
                  <a:pt x="17350" y="13147"/>
                </a:lnTo>
                <a:lnTo>
                  <a:pt x="17388" y="13132"/>
                </a:lnTo>
                <a:lnTo>
                  <a:pt x="17456" y="13119"/>
                </a:lnTo>
                <a:lnTo>
                  <a:pt x="17441" y="13085"/>
                </a:lnTo>
                <a:lnTo>
                  <a:pt x="17410" y="13091"/>
                </a:lnTo>
                <a:lnTo>
                  <a:pt x="17388" y="13072"/>
                </a:lnTo>
                <a:close/>
                <a:moveTo>
                  <a:pt x="17676" y="13072"/>
                </a:moveTo>
                <a:lnTo>
                  <a:pt x="17627" y="13098"/>
                </a:lnTo>
                <a:lnTo>
                  <a:pt x="17584" y="13106"/>
                </a:lnTo>
                <a:lnTo>
                  <a:pt x="17548" y="13085"/>
                </a:lnTo>
                <a:lnTo>
                  <a:pt x="17504" y="13098"/>
                </a:lnTo>
                <a:lnTo>
                  <a:pt x="17504" y="13126"/>
                </a:lnTo>
                <a:lnTo>
                  <a:pt x="17579" y="13141"/>
                </a:lnTo>
                <a:lnTo>
                  <a:pt x="17669" y="13119"/>
                </a:lnTo>
                <a:lnTo>
                  <a:pt x="17676" y="13072"/>
                </a:lnTo>
                <a:close/>
                <a:moveTo>
                  <a:pt x="17915" y="13085"/>
                </a:moveTo>
                <a:lnTo>
                  <a:pt x="17898" y="13098"/>
                </a:lnTo>
                <a:lnTo>
                  <a:pt x="17855" y="13098"/>
                </a:lnTo>
                <a:lnTo>
                  <a:pt x="17802" y="13119"/>
                </a:lnTo>
                <a:lnTo>
                  <a:pt x="17797" y="13132"/>
                </a:lnTo>
                <a:lnTo>
                  <a:pt x="17739" y="13167"/>
                </a:lnTo>
                <a:lnTo>
                  <a:pt x="17717" y="13210"/>
                </a:lnTo>
                <a:lnTo>
                  <a:pt x="17712" y="13235"/>
                </a:lnTo>
                <a:lnTo>
                  <a:pt x="17717" y="13244"/>
                </a:lnTo>
                <a:lnTo>
                  <a:pt x="17765" y="13229"/>
                </a:lnTo>
                <a:lnTo>
                  <a:pt x="17802" y="13175"/>
                </a:lnTo>
                <a:lnTo>
                  <a:pt x="17855" y="13154"/>
                </a:lnTo>
                <a:lnTo>
                  <a:pt x="17915" y="13119"/>
                </a:lnTo>
                <a:lnTo>
                  <a:pt x="17935" y="13098"/>
                </a:lnTo>
                <a:lnTo>
                  <a:pt x="17915" y="13085"/>
                </a:lnTo>
                <a:close/>
                <a:moveTo>
                  <a:pt x="19876" y="13091"/>
                </a:moveTo>
                <a:lnTo>
                  <a:pt x="19888" y="13132"/>
                </a:lnTo>
                <a:lnTo>
                  <a:pt x="19930" y="13201"/>
                </a:lnTo>
                <a:lnTo>
                  <a:pt x="19941" y="13188"/>
                </a:lnTo>
                <a:lnTo>
                  <a:pt x="19920" y="13154"/>
                </a:lnTo>
                <a:lnTo>
                  <a:pt x="19898" y="13091"/>
                </a:lnTo>
                <a:lnTo>
                  <a:pt x="19876" y="13091"/>
                </a:lnTo>
                <a:close/>
                <a:moveTo>
                  <a:pt x="19823" y="13160"/>
                </a:moveTo>
                <a:lnTo>
                  <a:pt x="19823" y="13188"/>
                </a:lnTo>
                <a:lnTo>
                  <a:pt x="19835" y="13201"/>
                </a:lnTo>
                <a:lnTo>
                  <a:pt x="19871" y="13210"/>
                </a:lnTo>
                <a:lnTo>
                  <a:pt x="19893" y="13210"/>
                </a:lnTo>
                <a:lnTo>
                  <a:pt x="19883" y="13188"/>
                </a:lnTo>
                <a:lnTo>
                  <a:pt x="19866" y="13175"/>
                </a:lnTo>
                <a:lnTo>
                  <a:pt x="19823" y="13160"/>
                </a:lnTo>
                <a:close/>
                <a:moveTo>
                  <a:pt x="17504" y="13167"/>
                </a:moveTo>
                <a:lnTo>
                  <a:pt x="17446" y="13188"/>
                </a:lnTo>
                <a:lnTo>
                  <a:pt x="17526" y="13235"/>
                </a:lnTo>
                <a:lnTo>
                  <a:pt x="17548" y="13235"/>
                </a:lnTo>
                <a:lnTo>
                  <a:pt x="17553" y="13216"/>
                </a:lnTo>
                <a:lnTo>
                  <a:pt x="17531" y="13195"/>
                </a:lnTo>
                <a:lnTo>
                  <a:pt x="17504" y="13167"/>
                </a:lnTo>
                <a:close/>
                <a:moveTo>
                  <a:pt x="19920" y="13235"/>
                </a:moveTo>
                <a:lnTo>
                  <a:pt x="19941" y="13285"/>
                </a:lnTo>
                <a:lnTo>
                  <a:pt x="19983" y="13285"/>
                </a:lnTo>
                <a:lnTo>
                  <a:pt x="19968" y="13257"/>
                </a:lnTo>
                <a:lnTo>
                  <a:pt x="19956" y="13250"/>
                </a:lnTo>
                <a:lnTo>
                  <a:pt x="19920" y="13235"/>
                </a:lnTo>
                <a:close/>
                <a:moveTo>
                  <a:pt x="18824" y="13270"/>
                </a:moveTo>
                <a:lnTo>
                  <a:pt x="18803" y="13298"/>
                </a:lnTo>
                <a:lnTo>
                  <a:pt x="18798" y="13319"/>
                </a:lnTo>
                <a:lnTo>
                  <a:pt x="18786" y="13360"/>
                </a:lnTo>
                <a:lnTo>
                  <a:pt x="18776" y="13401"/>
                </a:lnTo>
                <a:lnTo>
                  <a:pt x="18781" y="13429"/>
                </a:lnTo>
                <a:lnTo>
                  <a:pt x="18771" y="13441"/>
                </a:lnTo>
                <a:lnTo>
                  <a:pt x="18766" y="13504"/>
                </a:lnTo>
                <a:lnTo>
                  <a:pt x="18771" y="13545"/>
                </a:lnTo>
                <a:lnTo>
                  <a:pt x="18766" y="13566"/>
                </a:lnTo>
                <a:lnTo>
                  <a:pt x="18776" y="13607"/>
                </a:lnTo>
                <a:lnTo>
                  <a:pt x="18754" y="13669"/>
                </a:lnTo>
                <a:lnTo>
                  <a:pt x="18749" y="13710"/>
                </a:lnTo>
                <a:lnTo>
                  <a:pt x="18739" y="13744"/>
                </a:lnTo>
                <a:lnTo>
                  <a:pt x="18728" y="13785"/>
                </a:lnTo>
                <a:lnTo>
                  <a:pt x="18686" y="13813"/>
                </a:lnTo>
                <a:lnTo>
                  <a:pt x="18633" y="13785"/>
                </a:lnTo>
                <a:lnTo>
                  <a:pt x="18621" y="13766"/>
                </a:lnTo>
                <a:lnTo>
                  <a:pt x="18595" y="13744"/>
                </a:lnTo>
                <a:lnTo>
                  <a:pt x="18573" y="13744"/>
                </a:lnTo>
                <a:lnTo>
                  <a:pt x="18537" y="13697"/>
                </a:lnTo>
                <a:lnTo>
                  <a:pt x="18505" y="13669"/>
                </a:lnTo>
                <a:lnTo>
                  <a:pt x="18457" y="13648"/>
                </a:lnTo>
                <a:lnTo>
                  <a:pt x="18414" y="13600"/>
                </a:lnTo>
                <a:lnTo>
                  <a:pt x="18409" y="13579"/>
                </a:lnTo>
                <a:lnTo>
                  <a:pt x="18430" y="13545"/>
                </a:lnTo>
                <a:lnTo>
                  <a:pt x="18447" y="13504"/>
                </a:lnTo>
                <a:lnTo>
                  <a:pt x="18440" y="13469"/>
                </a:lnTo>
                <a:lnTo>
                  <a:pt x="18462" y="13469"/>
                </a:lnTo>
                <a:lnTo>
                  <a:pt x="18483" y="13441"/>
                </a:lnTo>
                <a:lnTo>
                  <a:pt x="18500" y="13401"/>
                </a:lnTo>
                <a:lnTo>
                  <a:pt x="18473" y="13360"/>
                </a:lnTo>
                <a:lnTo>
                  <a:pt x="18457" y="13373"/>
                </a:lnTo>
                <a:lnTo>
                  <a:pt x="18435" y="13366"/>
                </a:lnTo>
                <a:lnTo>
                  <a:pt x="18404" y="13388"/>
                </a:lnTo>
                <a:lnTo>
                  <a:pt x="18367" y="13366"/>
                </a:lnTo>
                <a:lnTo>
                  <a:pt x="18350" y="13373"/>
                </a:lnTo>
                <a:lnTo>
                  <a:pt x="18297" y="13353"/>
                </a:lnTo>
                <a:lnTo>
                  <a:pt x="18266" y="13326"/>
                </a:lnTo>
                <a:lnTo>
                  <a:pt x="18227" y="13304"/>
                </a:lnTo>
                <a:lnTo>
                  <a:pt x="18196" y="13319"/>
                </a:lnTo>
                <a:lnTo>
                  <a:pt x="18239" y="13338"/>
                </a:lnTo>
                <a:lnTo>
                  <a:pt x="18244" y="13381"/>
                </a:lnTo>
                <a:lnTo>
                  <a:pt x="18191" y="13394"/>
                </a:lnTo>
                <a:lnTo>
                  <a:pt x="18164" y="13388"/>
                </a:lnTo>
                <a:lnTo>
                  <a:pt x="18128" y="13416"/>
                </a:lnTo>
                <a:lnTo>
                  <a:pt x="18101" y="13457"/>
                </a:lnTo>
                <a:lnTo>
                  <a:pt x="18111" y="13476"/>
                </a:lnTo>
                <a:lnTo>
                  <a:pt x="18084" y="13497"/>
                </a:lnTo>
                <a:lnTo>
                  <a:pt x="18058" y="13560"/>
                </a:lnTo>
                <a:lnTo>
                  <a:pt x="18068" y="13600"/>
                </a:lnTo>
                <a:lnTo>
                  <a:pt x="18031" y="13594"/>
                </a:lnTo>
                <a:lnTo>
                  <a:pt x="17995" y="13594"/>
                </a:lnTo>
                <a:lnTo>
                  <a:pt x="17961" y="13545"/>
                </a:lnTo>
                <a:lnTo>
                  <a:pt x="17920" y="13510"/>
                </a:lnTo>
                <a:lnTo>
                  <a:pt x="17893" y="13525"/>
                </a:lnTo>
                <a:lnTo>
                  <a:pt x="17867" y="13532"/>
                </a:lnTo>
                <a:lnTo>
                  <a:pt x="17867" y="13553"/>
                </a:lnTo>
                <a:lnTo>
                  <a:pt x="17840" y="13545"/>
                </a:lnTo>
                <a:lnTo>
                  <a:pt x="17840" y="13566"/>
                </a:lnTo>
                <a:lnTo>
                  <a:pt x="17809" y="13579"/>
                </a:lnTo>
                <a:lnTo>
                  <a:pt x="17797" y="13607"/>
                </a:lnTo>
                <a:lnTo>
                  <a:pt x="17765" y="13648"/>
                </a:lnTo>
                <a:lnTo>
                  <a:pt x="17755" y="13703"/>
                </a:lnTo>
                <a:lnTo>
                  <a:pt x="17734" y="13691"/>
                </a:lnTo>
                <a:lnTo>
                  <a:pt x="17712" y="13725"/>
                </a:lnTo>
                <a:lnTo>
                  <a:pt x="17734" y="13766"/>
                </a:lnTo>
                <a:lnTo>
                  <a:pt x="17707" y="13779"/>
                </a:lnTo>
                <a:lnTo>
                  <a:pt x="17686" y="13710"/>
                </a:lnTo>
                <a:lnTo>
                  <a:pt x="17642" y="13779"/>
                </a:lnTo>
                <a:lnTo>
                  <a:pt x="17642" y="13819"/>
                </a:lnTo>
                <a:lnTo>
                  <a:pt x="17637" y="13854"/>
                </a:lnTo>
                <a:lnTo>
                  <a:pt x="17606" y="13897"/>
                </a:lnTo>
                <a:lnTo>
                  <a:pt x="17589" y="13938"/>
                </a:lnTo>
                <a:lnTo>
                  <a:pt x="17558" y="13972"/>
                </a:lnTo>
                <a:lnTo>
                  <a:pt x="17494" y="13991"/>
                </a:lnTo>
                <a:lnTo>
                  <a:pt x="17463" y="13991"/>
                </a:lnTo>
                <a:lnTo>
                  <a:pt x="17451" y="14000"/>
                </a:lnTo>
                <a:lnTo>
                  <a:pt x="17441" y="14019"/>
                </a:lnTo>
                <a:lnTo>
                  <a:pt x="17403" y="14026"/>
                </a:lnTo>
                <a:lnTo>
                  <a:pt x="17361" y="14054"/>
                </a:lnTo>
                <a:lnTo>
                  <a:pt x="17345" y="14047"/>
                </a:lnTo>
                <a:lnTo>
                  <a:pt x="17318" y="14054"/>
                </a:lnTo>
                <a:lnTo>
                  <a:pt x="17270" y="14081"/>
                </a:lnTo>
                <a:lnTo>
                  <a:pt x="17243" y="14116"/>
                </a:lnTo>
                <a:lnTo>
                  <a:pt x="17197" y="14144"/>
                </a:lnTo>
                <a:lnTo>
                  <a:pt x="17170" y="14197"/>
                </a:lnTo>
                <a:lnTo>
                  <a:pt x="17164" y="14137"/>
                </a:lnTo>
                <a:lnTo>
                  <a:pt x="17144" y="14191"/>
                </a:lnTo>
                <a:lnTo>
                  <a:pt x="17149" y="14240"/>
                </a:lnTo>
                <a:lnTo>
                  <a:pt x="17144" y="14281"/>
                </a:lnTo>
                <a:lnTo>
                  <a:pt x="17127" y="14300"/>
                </a:lnTo>
                <a:lnTo>
                  <a:pt x="17122" y="14350"/>
                </a:lnTo>
                <a:lnTo>
                  <a:pt x="17137" y="14378"/>
                </a:lnTo>
                <a:lnTo>
                  <a:pt x="17144" y="14404"/>
                </a:lnTo>
                <a:lnTo>
                  <a:pt x="17170" y="14466"/>
                </a:lnTo>
                <a:lnTo>
                  <a:pt x="17170" y="14507"/>
                </a:lnTo>
                <a:lnTo>
                  <a:pt x="17154" y="14481"/>
                </a:lnTo>
                <a:lnTo>
                  <a:pt x="17127" y="14453"/>
                </a:lnTo>
                <a:lnTo>
                  <a:pt x="17144" y="14528"/>
                </a:lnTo>
                <a:lnTo>
                  <a:pt x="17122" y="14494"/>
                </a:lnTo>
                <a:lnTo>
                  <a:pt x="17127" y="14528"/>
                </a:lnTo>
                <a:lnTo>
                  <a:pt x="17159" y="14597"/>
                </a:lnTo>
                <a:lnTo>
                  <a:pt x="17170" y="14666"/>
                </a:lnTo>
                <a:lnTo>
                  <a:pt x="17197" y="14700"/>
                </a:lnTo>
                <a:lnTo>
                  <a:pt x="17197" y="14721"/>
                </a:lnTo>
                <a:lnTo>
                  <a:pt x="17217" y="14775"/>
                </a:lnTo>
                <a:lnTo>
                  <a:pt x="17217" y="14831"/>
                </a:lnTo>
                <a:lnTo>
                  <a:pt x="17228" y="14878"/>
                </a:lnTo>
                <a:lnTo>
                  <a:pt x="17255" y="14968"/>
                </a:lnTo>
                <a:lnTo>
                  <a:pt x="17265" y="15016"/>
                </a:lnTo>
                <a:lnTo>
                  <a:pt x="17255" y="15078"/>
                </a:lnTo>
                <a:lnTo>
                  <a:pt x="17260" y="15112"/>
                </a:lnTo>
                <a:lnTo>
                  <a:pt x="17250" y="15134"/>
                </a:lnTo>
                <a:lnTo>
                  <a:pt x="17217" y="15147"/>
                </a:lnTo>
                <a:lnTo>
                  <a:pt x="17217" y="15194"/>
                </a:lnTo>
                <a:lnTo>
                  <a:pt x="17250" y="15215"/>
                </a:lnTo>
                <a:lnTo>
                  <a:pt x="17313" y="15271"/>
                </a:lnTo>
                <a:lnTo>
                  <a:pt x="17350" y="15271"/>
                </a:lnTo>
                <a:lnTo>
                  <a:pt x="17393" y="15278"/>
                </a:lnTo>
                <a:lnTo>
                  <a:pt x="17420" y="15250"/>
                </a:lnTo>
                <a:lnTo>
                  <a:pt x="17451" y="15222"/>
                </a:lnTo>
                <a:lnTo>
                  <a:pt x="17468" y="15222"/>
                </a:lnTo>
                <a:lnTo>
                  <a:pt x="17499" y="15175"/>
                </a:lnTo>
                <a:lnTo>
                  <a:pt x="17543" y="15175"/>
                </a:lnTo>
                <a:lnTo>
                  <a:pt x="17584" y="15160"/>
                </a:lnTo>
                <a:lnTo>
                  <a:pt x="17637" y="15181"/>
                </a:lnTo>
                <a:lnTo>
                  <a:pt x="17669" y="15175"/>
                </a:lnTo>
                <a:lnTo>
                  <a:pt x="17722" y="15168"/>
                </a:lnTo>
                <a:lnTo>
                  <a:pt x="17744" y="15134"/>
                </a:lnTo>
                <a:lnTo>
                  <a:pt x="17755" y="15084"/>
                </a:lnTo>
                <a:lnTo>
                  <a:pt x="17802" y="15065"/>
                </a:lnTo>
                <a:lnTo>
                  <a:pt x="17867" y="15016"/>
                </a:lnTo>
                <a:lnTo>
                  <a:pt x="17925" y="15022"/>
                </a:lnTo>
                <a:lnTo>
                  <a:pt x="17988" y="14996"/>
                </a:lnTo>
                <a:lnTo>
                  <a:pt x="18063" y="14962"/>
                </a:lnTo>
                <a:lnTo>
                  <a:pt x="18169" y="14953"/>
                </a:lnTo>
                <a:lnTo>
                  <a:pt x="18222" y="14996"/>
                </a:lnTo>
                <a:lnTo>
                  <a:pt x="18266" y="15003"/>
                </a:lnTo>
                <a:lnTo>
                  <a:pt x="18340" y="15056"/>
                </a:lnTo>
                <a:lnTo>
                  <a:pt x="18329" y="15078"/>
                </a:lnTo>
                <a:lnTo>
                  <a:pt x="18360" y="15106"/>
                </a:lnTo>
                <a:lnTo>
                  <a:pt x="18399" y="15175"/>
                </a:lnTo>
                <a:lnTo>
                  <a:pt x="18399" y="15222"/>
                </a:lnTo>
                <a:lnTo>
                  <a:pt x="18440" y="15256"/>
                </a:lnTo>
                <a:lnTo>
                  <a:pt x="18462" y="15187"/>
                </a:lnTo>
                <a:lnTo>
                  <a:pt x="18500" y="15153"/>
                </a:lnTo>
                <a:lnTo>
                  <a:pt x="18547" y="15078"/>
                </a:lnTo>
                <a:lnTo>
                  <a:pt x="18553" y="15147"/>
                </a:lnTo>
                <a:lnTo>
                  <a:pt x="18532" y="15187"/>
                </a:lnTo>
                <a:lnTo>
                  <a:pt x="18520" y="15243"/>
                </a:lnTo>
                <a:lnTo>
                  <a:pt x="18488" y="15291"/>
                </a:lnTo>
                <a:lnTo>
                  <a:pt x="18542" y="15278"/>
                </a:lnTo>
                <a:lnTo>
                  <a:pt x="18568" y="15215"/>
                </a:lnTo>
                <a:lnTo>
                  <a:pt x="18585" y="15284"/>
                </a:lnTo>
                <a:lnTo>
                  <a:pt x="18563" y="15325"/>
                </a:lnTo>
                <a:lnTo>
                  <a:pt x="18621" y="15340"/>
                </a:lnTo>
                <a:lnTo>
                  <a:pt x="18648" y="15374"/>
                </a:lnTo>
                <a:lnTo>
                  <a:pt x="18665" y="15422"/>
                </a:lnTo>
                <a:lnTo>
                  <a:pt x="18675" y="15490"/>
                </a:lnTo>
                <a:lnTo>
                  <a:pt x="18713" y="15553"/>
                </a:lnTo>
                <a:lnTo>
                  <a:pt x="18771" y="15580"/>
                </a:lnTo>
                <a:lnTo>
                  <a:pt x="18803" y="15587"/>
                </a:lnTo>
                <a:lnTo>
                  <a:pt x="18834" y="15600"/>
                </a:lnTo>
                <a:lnTo>
                  <a:pt x="18887" y="15628"/>
                </a:lnTo>
                <a:lnTo>
                  <a:pt x="18936" y="15559"/>
                </a:lnTo>
                <a:lnTo>
                  <a:pt x="18967" y="15537"/>
                </a:lnTo>
                <a:lnTo>
                  <a:pt x="18962" y="15593"/>
                </a:lnTo>
                <a:lnTo>
                  <a:pt x="18994" y="15606"/>
                </a:lnTo>
                <a:lnTo>
                  <a:pt x="19042" y="15649"/>
                </a:lnTo>
                <a:lnTo>
                  <a:pt x="19078" y="15606"/>
                </a:lnTo>
                <a:lnTo>
                  <a:pt x="19105" y="15572"/>
                </a:lnTo>
                <a:lnTo>
                  <a:pt x="19158" y="15531"/>
                </a:lnTo>
                <a:lnTo>
                  <a:pt x="19228" y="15531"/>
                </a:lnTo>
                <a:lnTo>
                  <a:pt x="19260" y="15497"/>
                </a:lnTo>
                <a:lnTo>
                  <a:pt x="19255" y="15462"/>
                </a:lnTo>
                <a:lnTo>
                  <a:pt x="19265" y="15400"/>
                </a:lnTo>
                <a:lnTo>
                  <a:pt x="19276" y="15331"/>
                </a:lnTo>
                <a:lnTo>
                  <a:pt x="19303" y="15284"/>
                </a:lnTo>
                <a:lnTo>
                  <a:pt x="19318" y="15209"/>
                </a:lnTo>
                <a:lnTo>
                  <a:pt x="19339" y="15160"/>
                </a:lnTo>
                <a:lnTo>
                  <a:pt x="19361" y="15091"/>
                </a:lnTo>
                <a:lnTo>
                  <a:pt x="19404" y="15050"/>
                </a:lnTo>
                <a:lnTo>
                  <a:pt x="19431" y="14968"/>
                </a:lnTo>
                <a:lnTo>
                  <a:pt x="19441" y="14906"/>
                </a:lnTo>
                <a:lnTo>
                  <a:pt x="19441" y="14859"/>
                </a:lnTo>
                <a:lnTo>
                  <a:pt x="19451" y="14775"/>
                </a:lnTo>
                <a:lnTo>
                  <a:pt x="19462" y="14741"/>
                </a:lnTo>
                <a:lnTo>
                  <a:pt x="19467" y="14666"/>
                </a:lnTo>
                <a:lnTo>
                  <a:pt x="19441" y="14590"/>
                </a:lnTo>
                <a:lnTo>
                  <a:pt x="19446" y="14535"/>
                </a:lnTo>
                <a:lnTo>
                  <a:pt x="19441" y="14494"/>
                </a:lnTo>
                <a:lnTo>
                  <a:pt x="19424" y="14425"/>
                </a:lnTo>
                <a:lnTo>
                  <a:pt x="19383" y="14356"/>
                </a:lnTo>
                <a:lnTo>
                  <a:pt x="19351" y="14322"/>
                </a:lnTo>
                <a:lnTo>
                  <a:pt x="19313" y="14275"/>
                </a:lnTo>
                <a:lnTo>
                  <a:pt x="19303" y="14191"/>
                </a:lnTo>
                <a:lnTo>
                  <a:pt x="19286" y="14197"/>
                </a:lnTo>
                <a:lnTo>
                  <a:pt x="19265" y="14163"/>
                </a:lnTo>
                <a:lnTo>
                  <a:pt x="19238" y="14185"/>
                </a:lnTo>
                <a:lnTo>
                  <a:pt x="19218" y="14094"/>
                </a:lnTo>
                <a:lnTo>
                  <a:pt x="19185" y="14047"/>
                </a:lnTo>
                <a:lnTo>
                  <a:pt x="19192" y="14026"/>
                </a:lnTo>
                <a:lnTo>
                  <a:pt x="19153" y="13991"/>
                </a:lnTo>
                <a:lnTo>
                  <a:pt x="19112" y="13950"/>
                </a:lnTo>
                <a:lnTo>
                  <a:pt x="19047" y="13910"/>
                </a:lnTo>
                <a:lnTo>
                  <a:pt x="19032" y="13862"/>
                </a:lnTo>
                <a:lnTo>
                  <a:pt x="19037" y="13819"/>
                </a:lnTo>
                <a:lnTo>
                  <a:pt x="19020" y="13751"/>
                </a:lnTo>
                <a:lnTo>
                  <a:pt x="19005" y="13744"/>
                </a:lnTo>
                <a:lnTo>
                  <a:pt x="18994" y="13703"/>
                </a:lnTo>
                <a:lnTo>
                  <a:pt x="18984" y="13635"/>
                </a:lnTo>
                <a:lnTo>
                  <a:pt x="18989" y="13600"/>
                </a:lnTo>
                <a:lnTo>
                  <a:pt x="18962" y="13572"/>
                </a:lnTo>
                <a:lnTo>
                  <a:pt x="18941" y="13538"/>
                </a:lnTo>
                <a:lnTo>
                  <a:pt x="18904" y="13566"/>
                </a:lnTo>
                <a:lnTo>
                  <a:pt x="18882" y="13504"/>
                </a:lnTo>
                <a:lnTo>
                  <a:pt x="18887" y="13476"/>
                </a:lnTo>
                <a:lnTo>
                  <a:pt x="18882" y="13435"/>
                </a:lnTo>
                <a:lnTo>
                  <a:pt x="18861" y="13394"/>
                </a:lnTo>
                <a:lnTo>
                  <a:pt x="18856" y="13366"/>
                </a:lnTo>
                <a:lnTo>
                  <a:pt x="18846" y="13353"/>
                </a:lnTo>
                <a:lnTo>
                  <a:pt x="18839" y="13304"/>
                </a:lnTo>
                <a:lnTo>
                  <a:pt x="18824" y="13270"/>
                </a:lnTo>
                <a:close/>
                <a:moveTo>
                  <a:pt x="13377" y="13373"/>
                </a:moveTo>
                <a:lnTo>
                  <a:pt x="13356" y="13407"/>
                </a:lnTo>
                <a:lnTo>
                  <a:pt x="13356" y="13457"/>
                </a:lnTo>
                <a:lnTo>
                  <a:pt x="13324" y="13510"/>
                </a:lnTo>
                <a:lnTo>
                  <a:pt x="13297" y="13497"/>
                </a:lnTo>
                <a:lnTo>
                  <a:pt x="13307" y="13532"/>
                </a:lnTo>
                <a:lnTo>
                  <a:pt x="13287" y="13572"/>
                </a:lnTo>
                <a:lnTo>
                  <a:pt x="13239" y="13622"/>
                </a:lnTo>
                <a:lnTo>
                  <a:pt x="13208" y="13663"/>
                </a:lnTo>
                <a:lnTo>
                  <a:pt x="13181" y="13663"/>
                </a:lnTo>
                <a:lnTo>
                  <a:pt x="13159" y="13676"/>
                </a:lnTo>
                <a:lnTo>
                  <a:pt x="13128" y="13697"/>
                </a:lnTo>
                <a:lnTo>
                  <a:pt x="13101" y="13697"/>
                </a:lnTo>
                <a:lnTo>
                  <a:pt x="13090" y="13744"/>
                </a:lnTo>
                <a:lnTo>
                  <a:pt x="13068" y="13794"/>
                </a:lnTo>
                <a:lnTo>
                  <a:pt x="13075" y="13862"/>
                </a:lnTo>
                <a:lnTo>
                  <a:pt x="13085" y="13910"/>
                </a:lnTo>
                <a:lnTo>
                  <a:pt x="13101" y="13950"/>
                </a:lnTo>
                <a:lnTo>
                  <a:pt x="13095" y="14000"/>
                </a:lnTo>
                <a:lnTo>
                  <a:pt x="13068" y="14060"/>
                </a:lnTo>
                <a:lnTo>
                  <a:pt x="13063" y="14088"/>
                </a:lnTo>
                <a:lnTo>
                  <a:pt x="13036" y="14103"/>
                </a:lnTo>
                <a:lnTo>
                  <a:pt x="13026" y="14163"/>
                </a:lnTo>
                <a:lnTo>
                  <a:pt x="13031" y="14219"/>
                </a:lnTo>
                <a:lnTo>
                  <a:pt x="13053" y="14288"/>
                </a:lnTo>
                <a:lnTo>
                  <a:pt x="13058" y="14356"/>
                </a:lnTo>
                <a:lnTo>
                  <a:pt x="13075" y="14397"/>
                </a:lnTo>
                <a:lnTo>
                  <a:pt x="13121" y="14431"/>
                </a:lnTo>
                <a:lnTo>
                  <a:pt x="13154" y="14453"/>
                </a:lnTo>
                <a:lnTo>
                  <a:pt x="13208" y="14419"/>
                </a:lnTo>
                <a:lnTo>
                  <a:pt x="13254" y="14397"/>
                </a:lnTo>
                <a:lnTo>
                  <a:pt x="13281" y="14300"/>
                </a:lnTo>
                <a:lnTo>
                  <a:pt x="13302" y="14185"/>
                </a:lnTo>
                <a:lnTo>
                  <a:pt x="13341" y="14034"/>
                </a:lnTo>
                <a:lnTo>
                  <a:pt x="13367" y="13923"/>
                </a:lnTo>
                <a:lnTo>
                  <a:pt x="13387" y="13834"/>
                </a:lnTo>
                <a:lnTo>
                  <a:pt x="13394" y="13766"/>
                </a:lnTo>
                <a:lnTo>
                  <a:pt x="13409" y="13751"/>
                </a:lnTo>
                <a:lnTo>
                  <a:pt x="13414" y="13716"/>
                </a:lnTo>
                <a:lnTo>
                  <a:pt x="13404" y="13656"/>
                </a:lnTo>
                <a:lnTo>
                  <a:pt x="13414" y="13635"/>
                </a:lnTo>
                <a:lnTo>
                  <a:pt x="13435" y="13682"/>
                </a:lnTo>
                <a:lnTo>
                  <a:pt x="13447" y="13656"/>
                </a:lnTo>
                <a:lnTo>
                  <a:pt x="13452" y="13622"/>
                </a:lnTo>
                <a:lnTo>
                  <a:pt x="13435" y="13588"/>
                </a:lnTo>
                <a:lnTo>
                  <a:pt x="13425" y="13491"/>
                </a:lnTo>
                <a:lnTo>
                  <a:pt x="13409" y="13441"/>
                </a:lnTo>
                <a:lnTo>
                  <a:pt x="13394" y="13407"/>
                </a:lnTo>
                <a:lnTo>
                  <a:pt x="13377" y="13373"/>
                </a:lnTo>
                <a:close/>
                <a:moveTo>
                  <a:pt x="20229" y="13572"/>
                </a:moveTo>
                <a:lnTo>
                  <a:pt x="20234" y="13635"/>
                </a:lnTo>
                <a:lnTo>
                  <a:pt x="20239" y="13656"/>
                </a:lnTo>
                <a:lnTo>
                  <a:pt x="20249" y="13648"/>
                </a:lnTo>
                <a:lnTo>
                  <a:pt x="20265" y="13663"/>
                </a:lnTo>
                <a:lnTo>
                  <a:pt x="20260" y="13600"/>
                </a:lnTo>
                <a:lnTo>
                  <a:pt x="20229" y="13572"/>
                </a:lnTo>
                <a:close/>
                <a:moveTo>
                  <a:pt x="20265" y="13669"/>
                </a:moveTo>
                <a:lnTo>
                  <a:pt x="20260" y="13691"/>
                </a:lnTo>
                <a:lnTo>
                  <a:pt x="20282" y="13725"/>
                </a:lnTo>
                <a:lnTo>
                  <a:pt x="20302" y="13716"/>
                </a:lnTo>
                <a:lnTo>
                  <a:pt x="20265" y="13669"/>
                </a:lnTo>
                <a:close/>
                <a:moveTo>
                  <a:pt x="0" y="13682"/>
                </a:moveTo>
                <a:lnTo>
                  <a:pt x="0" y="13716"/>
                </a:lnTo>
                <a:lnTo>
                  <a:pt x="10" y="13682"/>
                </a:lnTo>
                <a:lnTo>
                  <a:pt x="0" y="13682"/>
                </a:lnTo>
                <a:close/>
                <a:moveTo>
                  <a:pt x="21010" y="13682"/>
                </a:moveTo>
                <a:lnTo>
                  <a:pt x="20978" y="13710"/>
                </a:lnTo>
                <a:lnTo>
                  <a:pt x="20957" y="13716"/>
                </a:lnTo>
                <a:lnTo>
                  <a:pt x="20930" y="13731"/>
                </a:lnTo>
                <a:lnTo>
                  <a:pt x="20935" y="13759"/>
                </a:lnTo>
                <a:lnTo>
                  <a:pt x="20973" y="13744"/>
                </a:lnTo>
                <a:lnTo>
                  <a:pt x="21010" y="13725"/>
                </a:lnTo>
                <a:lnTo>
                  <a:pt x="21010" y="13682"/>
                </a:lnTo>
                <a:close/>
                <a:moveTo>
                  <a:pt x="20872" y="13785"/>
                </a:moveTo>
                <a:lnTo>
                  <a:pt x="20850" y="13813"/>
                </a:lnTo>
                <a:lnTo>
                  <a:pt x="20855" y="13847"/>
                </a:lnTo>
                <a:lnTo>
                  <a:pt x="20887" y="13862"/>
                </a:lnTo>
                <a:lnTo>
                  <a:pt x="20925" y="13847"/>
                </a:lnTo>
                <a:lnTo>
                  <a:pt x="20935" y="13807"/>
                </a:lnTo>
                <a:lnTo>
                  <a:pt x="20914" y="13785"/>
                </a:lnTo>
                <a:lnTo>
                  <a:pt x="20899" y="13800"/>
                </a:lnTo>
                <a:lnTo>
                  <a:pt x="20872" y="13785"/>
                </a:lnTo>
                <a:close/>
                <a:moveTo>
                  <a:pt x="20079" y="14006"/>
                </a:moveTo>
                <a:lnTo>
                  <a:pt x="20084" y="14034"/>
                </a:lnTo>
                <a:lnTo>
                  <a:pt x="20127" y="14088"/>
                </a:lnTo>
                <a:lnTo>
                  <a:pt x="20164" y="14129"/>
                </a:lnTo>
                <a:lnTo>
                  <a:pt x="20202" y="14163"/>
                </a:lnTo>
                <a:lnTo>
                  <a:pt x="20239" y="14191"/>
                </a:lnTo>
                <a:lnTo>
                  <a:pt x="20260" y="14172"/>
                </a:lnTo>
                <a:lnTo>
                  <a:pt x="20229" y="14129"/>
                </a:lnTo>
                <a:lnTo>
                  <a:pt x="20181" y="14081"/>
                </a:lnTo>
                <a:lnTo>
                  <a:pt x="20159" y="14060"/>
                </a:lnTo>
                <a:lnTo>
                  <a:pt x="20137" y="14034"/>
                </a:lnTo>
                <a:lnTo>
                  <a:pt x="20106" y="14006"/>
                </a:lnTo>
                <a:lnTo>
                  <a:pt x="20079" y="14006"/>
                </a:lnTo>
                <a:close/>
                <a:moveTo>
                  <a:pt x="20601" y="15222"/>
                </a:moveTo>
                <a:lnTo>
                  <a:pt x="20579" y="15228"/>
                </a:lnTo>
                <a:lnTo>
                  <a:pt x="20606" y="15291"/>
                </a:lnTo>
                <a:lnTo>
                  <a:pt x="20648" y="15374"/>
                </a:lnTo>
                <a:lnTo>
                  <a:pt x="20681" y="15415"/>
                </a:lnTo>
                <a:lnTo>
                  <a:pt x="20674" y="15428"/>
                </a:lnTo>
                <a:lnTo>
                  <a:pt x="20701" y="15490"/>
                </a:lnTo>
                <a:lnTo>
                  <a:pt x="20701" y="15553"/>
                </a:lnTo>
                <a:lnTo>
                  <a:pt x="20691" y="15628"/>
                </a:lnTo>
                <a:lnTo>
                  <a:pt x="20654" y="15662"/>
                </a:lnTo>
                <a:lnTo>
                  <a:pt x="20648" y="15696"/>
                </a:lnTo>
                <a:lnTo>
                  <a:pt x="20712" y="15737"/>
                </a:lnTo>
                <a:lnTo>
                  <a:pt x="20734" y="15787"/>
                </a:lnTo>
                <a:lnTo>
                  <a:pt x="20696" y="15868"/>
                </a:lnTo>
                <a:lnTo>
                  <a:pt x="20722" y="15881"/>
                </a:lnTo>
                <a:lnTo>
                  <a:pt x="20734" y="15909"/>
                </a:lnTo>
                <a:lnTo>
                  <a:pt x="20776" y="15868"/>
                </a:lnTo>
                <a:lnTo>
                  <a:pt x="20807" y="15799"/>
                </a:lnTo>
                <a:lnTo>
                  <a:pt x="20829" y="15752"/>
                </a:lnTo>
                <a:lnTo>
                  <a:pt x="20834" y="15731"/>
                </a:lnTo>
                <a:lnTo>
                  <a:pt x="20829" y="15690"/>
                </a:lnTo>
                <a:lnTo>
                  <a:pt x="20845" y="15662"/>
                </a:lnTo>
                <a:lnTo>
                  <a:pt x="20894" y="15662"/>
                </a:lnTo>
                <a:lnTo>
                  <a:pt x="20909" y="15606"/>
                </a:lnTo>
                <a:lnTo>
                  <a:pt x="20925" y="15518"/>
                </a:lnTo>
                <a:lnTo>
                  <a:pt x="20894" y="15512"/>
                </a:lnTo>
                <a:lnTo>
                  <a:pt x="20860" y="15546"/>
                </a:lnTo>
                <a:lnTo>
                  <a:pt x="20824" y="15537"/>
                </a:lnTo>
                <a:lnTo>
                  <a:pt x="20776" y="15512"/>
                </a:lnTo>
                <a:lnTo>
                  <a:pt x="20766" y="15434"/>
                </a:lnTo>
                <a:lnTo>
                  <a:pt x="20739" y="15409"/>
                </a:lnTo>
                <a:lnTo>
                  <a:pt x="20739" y="15477"/>
                </a:lnTo>
                <a:lnTo>
                  <a:pt x="20696" y="15374"/>
                </a:lnTo>
                <a:lnTo>
                  <a:pt x="20681" y="15291"/>
                </a:lnTo>
                <a:lnTo>
                  <a:pt x="20633" y="15271"/>
                </a:lnTo>
                <a:lnTo>
                  <a:pt x="20601" y="15222"/>
                </a:lnTo>
                <a:close/>
                <a:moveTo>
                  <a:pt x="20589" y="15793"/>
                </a:moveTo>
                <a:lnTo>
                  <a:pt x="20548" y="15840"/>
                </a:lnTo>
                <a:lnTo>
                  <a:pt x="20541" y="15896"/>
                </a:lnTo>
                <a:lnTo>
                  <a:pt x="20521" y="15915"/>
                </a:lnTo>
                <a:lnTo>
                  <a:pt x="20495" y="15993"/>
                </a:lnTo>
                <a:lnTo>
                  <a:pt x="20456" y="16046"/>
                </a:lnTo>
                <a:lnTo>
                  <a:pt x="20408" y="16102"/>
                </a:lnTo>
                <a:lnTo>
                  <a:pt x="20367" y="16143"/>
                </a:lnTo>
                <a:lnTo>
                  <a:pt x="20328" y="16165"/>
                </a:lnTo>
                <a:lnTo>
                  <a:pt x="20255" y="16268"/>
                </a:lnTo>
                <a:lnTo>
                  <a:pt x="20222" y="16343"/>
                </a:lnTo>
                <a:lnTo>
                  <a:pt x="20234" y="16384"/>
                </a:lnTo>
                <a:lnTo>
                  <a:pt x="20297" y="16390"/>
                </a:lnTo>
                <a:lnTo>
                  <a:pt x="20335" y="16424"/>
                </a:lnTo>
                <a:lnTo>
                  <a:pt x="20388" y="16431"/>
                </a:lnTo>
                <a:lnTo>
                  <a:pt x="20415" y="16397"/>
                </a:lnTo>
                <a:lnTo>
                  <a:pt x="20461" y="16349"/>
                </a:lnTo>
                <a:lnTo>
                  <a:pt x="20495" y="16240"/>
                </a:lnTo>
                <a:lnTo>
                  <a:pt x="20510" y="16171"/>
                </a:lnTo>
                <a:lnTo>
                  <a:pt x="20563" y="16137"/>
                </a:lnTo>
                <a:lnTo>
                  <a:pt x="20606" y="16130"/>
                </a:lnTo>
                <a:lnTo>
                  <a:pt x="20584" y="16081"/>
                </a:lnTo>
                <a:lnTo>
                  <a:pt x="20616" y="16040"/>
                </a:lnTo>
                <a:lnTo>
                  <a:pt x="20654" y="15965"/>
                </a:lnTo>
                <a:lnTo>
                  <a:pt x="20674" y="15915"/>
                </a:lnTo>
                <a:lnTo>
                  <a:pt x="20674" y="15875"/>
                </a:lnTo>
                <a:lnTo>
                  <a:pt x="20659" y="15834"/>
                </a:lnTo>
                <a:lnTo>
                  <a:pt x="20616" y="15875"/>
                </a:lnTo>
                <a:lnTo>
                  <a:pt x="20601" y="15834"/>
                </a:lnTo>
                <a:lnTo>
                  <a:pt x="20589" y="15793"/>
                </a:lnTo>
                <a:close/>
                <a:moveTo>
                  <a:pt x="18952" y="15812"/>
                </a:moveTo>
                <a:lnTo>
                  <a:pt x="18952" y="15862"/>
                </a:lnTo>
                <a:lnTo>
                  <a:pt x="18984" y="15943"/>
                </a:lnTo>
                <a:lnTo>
                  <a:pt x="18994" y="16012"/>
                </a:lnTo>
                <a:lnTo>
                  <a:pt x="19025" y="16102"/>
                </a:lnTo>
                <a:lnTo>
                  <a:pt x="19064" y="16102"/>
                </a:lnTo>
                <a:lnTo>
                  <a:pt x="19073" y="16109"/>
                </a:lnTo>
                <a:lnTo>
                  <a:pt x="19117" y="16040"/>
                </a:lnTo>
                <a:lnTo>
                  <a:pt x="19138" y="16068"/>
                </a:lnTo>
                <a:lnTo>
                  <a:pt x="19143" y="15984"/>
                </a:lnTo>
                <a:lnTo>
                  <a:pt x="19165" y="15950"/>
                </a:lnTo>
                <a:lnTo>
                  <a:pt x="19158" y="15827"/>
                </a:lnTo>
                <a:lnTo>
                  <a:pt x="19122" y="15821"/>
                </a:lnTo>
                <a:lnTo>
                  <a:pt x="19078" y="15840"/>
                </a:lnTo>
                <a:lnTo>
                  <a:pt x="19047" y="15855"/>
                </a:lnTo>
                <a:lnTo>
                  <a:pt x="18989" y="15821"/>
                </a:lnTo>
                <a:lnTo>
                  <a:pt x="18952" y="15812"/>
                </a:lnTo>
                <a:close/>
                <a:moveTo>
                  <a:pt x="14526" y="16652"/>
                </a:moveTo>
                <a:lnTo>
                  <a:pt x="14526" y="16671"/>
                </a:lnTo>
                <a:lnTo>
                  <a:pt x="14516" y="16721"/>
                </a:lnTo>
                <a:lnTo>
                  <a:pt x="14516" y="16783"/>
                </a:lnTo>
                <a:lnTo>
                  <a:pt x="14606" y="16774"/>
                </a:lnTo>
                <a:lnTo>
                  <a:pt x="14622" y="16727"/>
                </a:lnTo>
                <a:lnTo>
                  <a:pt x="14622" y="16699"/>
                </a:lnTo>
                <a:lnTo>
                  <a:pt x="14564" y="16686"/>
                </a:lnTo>
                <a:lnTo>
                  <a:pt x="14526" y="16652"/>
                </a:lnTo>
                <a:close/>
                <a:moveTo>
                  <a:pt x="7084" y="16940"/>
                </a:moveTo>
                <a:lnTo>
                  <a:pt x="7053" y="16989"/>
                </a:lnTo>
                <a:lnTo>
                  <a:pt x="6999" y="16961"/>
                </a:lnTo>
                <a:lnTo>
                  <a:pt x="6931" y="17030"/>
                </a:lnTo>
                <a:lnTo>
                  <a:pt x="6963" y="17084"/>
                </a:lnTo>
                <a:lnTo>
                  <a:pt x="7011" y="17030"/>
                </a:lnTo>
                <a:lnTo>
                  <a:pt x="7038" y="17071"/>
                </a:lnTo>
                <a:lnTo>
                  <a:pt x="7117" y="17036"/>
                </a:lnTo>
                <a:lnTo>
                  <a:pt x="7132" y="16996"/>
                </a:lnTo>
                <a:lnTo>
                  <a:pt x="7084" y="16940"/>
                </a:lnTo>
                <a:close/>
                <a:moveTo>
                  <a:pt x="6458" y="17112"/>
                </a:moveTo>
                <a:lnTo>
                  <a:pt x="6404" y="17167"/>
                </a:lnTo>
                <a:lnTo>
                  <a:pt x="6383" y="17249"/>
                </a:lnTo>
                <a:lnTo>
                  <a:pt x="6356" y="17311"/>
                </a:lnTo>
                <a:lnTo>
                  <a:pt x="6276" y="17264"/>
                </a:lnTo>
                <a:lnTo>
                  <a:pt x="6197" y="17180"/>
                </a:lnTo>
                <a:lnTo>
                  <a:pt x="6148" y="17152"/>
                </a:lnTo>
                <a:lnTo>
                  <a:pt x="6228" y="17290"/>
                </a:lnTo>
                <a:lnTo>
                  <a:pt x="6286" y="17367"/>
                </a:lnTo>
                <a:lnTo>
                  <a:pt x="6361" y="17436"/>
                </a:lnTo>
                <a:lnTo>
                  <a:pt x="6419" y="17455"/>
                </a:lnTo>
                <a:lnTo>
                  <a:pt x="6463" y="17496"/>
                </a:lnTo>
                <a:lnTo>
                  <a:pt x="6526" y="17511"/>
                </a:lnTo>
                <a:lnTo>
                  <a:pt x="6574" y="17470"/>
                </a:lnTo>
                <a:lnTo>
                  <a:pt x="6596" y="17414"/>
                </a:lnTo>
                <a:lnTo>
                  <a:pt x="6627" y="17462"/>
                </a:lnTo>
                <a:lnTo>
                  <a:pt x="6680" y="17455"/>
                </a:lnTo>
                <a:lnTo>
                  <a:pt x="6707" y="17387"/>
                </a:lnTo>
                <a:lnTo>
                  <a:pt x="6627" y="17359"/>
                </a:lnTo>
                <a:lnTo>
                  <a:pt x="6547" y="17277"/>
                </a:lnTo>
                <a:lnTo>
                  <a:pt x="6521" y="17187"/>
                </a:lnTo>
                <a:lnTo>
                  <a:pt x="6499" y="17127"/>
                </a:lnTo>
                <a:lnTo>
                  <a:pt x="6458" y="17112"/>
                </a:lnTo>
                <a:close/>
                <a:moveTo>
                  <a:pt x="7127" y="18651"/>
                </a:moveTo>
                <a:lnTo>
                  <a:pt x="7084" y="18673"/>
                </a:lnTo>
                <a:lnTo>
                  <a:pt x="7053" y="18720"/>
                </a:lnTo>
                <a:lnTo>
                  <a:pt x="7011" y="18767"/>
                </a:lnTo>
                <a:lnTo>
                  <a:pt x="6963" y="18789"/>
                </a:lnTo>
                <a:lnTo>
                  <a:pt x="6920" y="18823"/>
                </a:lnTo>
                <a:lnTo>
                  <a:pt x="6883" y="18870"/>
                </a:lnTo>
                <a:lnTo>
                  <a:pt x="6825" y="18886"/>
                </a:lnTo>
                <a:lnTo>
                  <a:pt x="6792" y="18933"/>
                </a:lnTo>
                <a:lnTo>
                  <a:pt x="6760" y="18982"/>
                </a:lnTo>
                <a:lnTo>
                  <a:pt x="6733" y="19057"/>
                </a:lnTo>
                <a:lnTo>
                  <a:pt x="6685" y="19111"/>
                </a:lnTo>
                <a:lnTo>
                  <a:pt x="6649" y="19167"/>
                </a:lnTo>
                <a:lnTo>
                  <a:pt x="6612" y="19242"/>
                </a:lnTo>
                <a:lnTo>
                  <a:pt x="6579" y="19298"/>
                </a:lnTo>
                <a:lnTo>
                  <a:pt x="6547" y="19379"/>
                </a:lnTo>
                <a:lnTo>
                  <a:pt x="6559" y="19463"/>
                </a:lnTo>
                <a:lnTo>
                  <a:pt x="6569" y="19545"/>
                </a:lnTo>
                <a:lnTo>
                  <a:pt x="6559" y="19626"/>
                </a:lnTo>
                <a:lnTo>
                  <a:pt x="6537" y="19710"/>
                </a:lnTo>
                <a:lnTo>
                  <a:pt x="6511" y="19792"/>
                </a:lnTo>
                <a:lnTo>
                  <a:pt x="6506" y="19876"/>
                </a:lnTo>
                <a:lnTo>
                  <a:pt x="6506" y="19964"/>
                </a:lnTo>
                <a:lnTo>
                  <a:pt x="6521" y="20039"/>
                </a:lnTo>
                <a:lnTo>
                  <a:pt x="6542" y="20129"/>
                </a:lnTo>
                <a:lnTo>
                  <a:pt x="6559" y="20219"/>
                </a:lnTo>
                <a:lnTo>
                  <a:pt x="6579" y="20314"/>
                </a:lnTo>
                <a:lnTo>
                  <a:pt x="6586" y="20410"/>
                </a:lnTo>
                <a:lnTo>
                  <a:pt x="6574" y="20520"/>
                </a:lnTo>
                <a:lnTo>
                  <a:pt x="6537" y="20597"/>
                </a:lnTo>
                <a:lnTo>
                  <a:pt x="6479" y="20651"/>
                </a:lnTo>
                <a:lnTo>
                  <a:pt x="6404" y="20685"/>
                </a:lnTo>
                <a:lnTo>
                  <a:pt x="6325" y="20720"/>
                </a:lnTo>
                <a:lnTo>
                  <a:pt x="6255" y="20754"/>
                </a:lnTo>
                <a:lnTo>
                  <a:pt x="6192" y="20823"/>
                </a:lnTo>
                <a:lnTo>
                  <a:pt x="6133" y="20878"/>
                </a:lnTo>
                <a:lnTo>
                  <a:pt x="6054" y="20906"/>
                </a:lnTo>
                <a:lnTo>
                  <a:pt x="6015" y="20816"/>
                </a:lnTo>
                <a:lnTo>
                  <a:pt x="5957" y="20760"/>
                </a:lnTo>
                <a:lnTo>
                  <a:pt x="5877" y="20788"/>
                </a:lnTo>
                <a:lnTo>
                  <a:pt x="5819" y="20685"/>
                </a:lnTo>
                <a:lnTo>
                  <a:pt x="5793" y="20775"/>
                </a:lnTo>
                <a:lnTo>
                  <a:pt x="5749" y="20878"/>
                </a:lnTo>
                <a:lnTo>
                  <a:pt x="5681" y="20816"/>
                </a:lnTo>
                <a:lnTo>
                  <a:pt x="5607" y="20788"/>
                </a:lnTo>
                <a:lnTo>
                  <a:pt x="5532" y="20775"/>
                </a:lnTo>
                <a:lnTo>
                  <a:pt x="5484" y="20672"/>
                </a:lnTo>
                <a:lnTo>
                  <a:pt x="5409" y="20700"/>
                </a:lnTo>
                <a:lnTo>
                  <a:pt x="5341" y="20651"/>
                </a:lnTo>
                <a:lnTo>
                  <a:pt x="5297" y="20541"/>
                </a:lnTo>
                <a:lnTo>
                  <a:pt x="5244" y="20735"/>
                </a:lnTo>
                <a:lnTo>
                  <a:pt x="5169" y="20754"/>
                </a:lnTo>
                <a:lnTo>
                  <a:pt x="5106" y="20692"/>
                </a:lnTo>
                <a:lnTo>
                  <a:pt x="5036" y="20726"/>
                </a:lnTo>
                <a:lnTo>
                  <a:pt x="4957" y="20775"/>
                </a:lnTo>
                <a:lnTo>
                  <a:pt x="4883" y="20810"/>
                </a:lnTo>
                <a:lnTo>
                  <a:pt x="4804" y="20795"/>
                </a:lnTo>
                <a:lnTo>
                  <a:pt x="4777" y="20707"/>
                </a:lnTo>
                <a:lnTo>
                  <a:pt x="4717" y="20631"/>
                </a:lnTo>
                <a:lnTo>
                  <a:pt x="4649" y="20589"/>
                </a:lnTo>
                <a:lnTo>
                  <a:pt x="4574" y="20604"/>
                </a:lnTo>
                <a:lnTo>
                  <a:pt x="4495" y="20589"/>
                </a:lnTo>
                <a:lnTo>
                  <a:pt x="4451" y="20554"/>
                </a:lnTo>
                <a:lnTo>
                  <a:pt x="4473" y="20747"/>
                </a:lnTo>
                <a:lnTo>
                  <a:pt x="4485" y="20844"/>
                </a:lnTo>
                <a:lnTo>
                  <a:pt x="4521" y="20947"/>
                </a:lnTo>
                <a:lnTo>
                  <a:pt x="4596" y="20966"/>
                </a:lnTo>
                <a:lnTo>
                  <a:pt x="4623" y="21063"/>
                </a:lnTo>
                <a:lnTo>
                  <a:pt x="4659" y="21160"/>
                </a:lnTo>
                <a:lnTo>
                  <a:pt x="4628" y="21291"/>
                </a:lnTo>
                <a:lnTo>
                  <a:pt x="4548" y="21235"/>
                </a:lnTo>
                <a:lnTo>
                  <a:pt x="4473" y="21194"/>
                </a:lnTo>
                <a:lnTo>
                  <a:pt x="4383" y="21181"/>
                </a:lnTo>
                <a:lnTo>
                  <a:pt x="4308" y="21235"/>
                </a:lnTo>
                <a:lnTo>
                  <a:pt x="4229" y="21250"/>
                </a:lnTo>
                <a:lnTo>
                  <a:pt x="4159" y="21173"/>
                </a:lnTo>
                <a:lnTo>
                  <a:pt x="4079" y="21138"/>
                </a:lnTo>
                <a:lnTo>
                  <a:pt x="4011" y="21029"/>
                </a:lnTo>
                <a:lnTo>
                  <a:pt x="3946" y="21119"/>
                </a:lnTo>
                <a:lnTo>
                  <a:pt x="3909" y="21022"/>
                </a:lnTo>
                <a:lnTo>
                  <a:pt x="3893" y="20926"/>
                </a:lnTo>
                <a:lnTo>
                  <a:pt x="3851" y="20838"/>
                </a:lnTo>
                <a:lnTo>
                  <a:pt x="3793" y="20932"/>
                </a:lnTo>
                <a:lnTo>
                  <a:pt x="3723" y="20982"/>
                </a:lnTo>
                <a:lnTo>
                  <a:pt x="3648" y="20926"/>
                </a:lnTo>
                <a:lnTo>
                  <a:pt x="3574" y="20966"/>
                </a:lnTo>
                <a:lnTo>
                  <a:pt x="3516" y="21050"/>
                </a:lnTo>
                <a:lnTo>
                  <a:pt x="3436" y="21063"/>
                </a:lnTo>
                <a:lnTo>
                  <a:pt x="3351" y="21057"/>
                </a:lnTo>
                <a:lnTo>
                  <a:pt x="3266" y="21050"/>
                </a:lnTo>
                <a:lnTo>
                  <a:pt x="3186" y="21063"/>
                </a:lnTo>
                <a:lnTo>
                  <a:pt x="3095" y="21029"/>
                </a:lnTo>
                <a:lnTo>
                  <a:pt x="3022" y="21009"/>
                </a:lnTo>
                <a:lnTo>
                  <a:pt x="2942" y="21044"/>
                </a:lnTo>
                <a:lnTo>
                  <a:pt x="2862" y="21050"/>
                </a:lnTo>
                <a:lnTo>
                  <a:pt x="2782" y="21001"/>
                </a:lnTo>
                <a:lnTo>
                  <a:pt x="2696" y="21035"/>
                </a:lnTo>
                <a:lnTo>
                  <a:pt x="2659" y="21016"/>
                </a:lnTo>
                <a:lnTo>
                  <a:pt x="2611" y="21001"/>
                </a:lnTo>
                <a:lnTo>
                  <a:pt x="2543" y="21063"/>
                </a:lnTo>
                <a:lnTo>
                  <a:pt x="2478" y="21119"/>
                </a:lnTo>
                <a:lnTo>
                  <a:pt x="2399" y="21188"/>
                </a:lnTo>
                <a:lnTo>
                  <a:pt x="2319" y="21216"/>
                </a:lnTo>
                <a:lnTo>
                  <a:pt x="2239" y="21222"/>
                </a:lnTo>
                <a:lnTo>
                  <a:pt x="2171" y="21297"/>
                </a:lnTo>
                <a:lnTo>
                  <a:pt x="2079" y="21359"/>
                </a:lnTo>
                <a:lnTo>
                  <a:pt x="2048" y="21256"/>
                </a:lnTo>
                <a:lnTo>
                  <a:pt x="1968" y="21310"/>
                </a:lnTo>
                <a:lnTo>
                  <a:pt x="1951" y="21413"/>
                </a:lnTo>
                <a:lnTo>
                  <a:pt x="1985" y="21600"/>
                </a:lnTo>
                <a:lnTo>
                  <a:pt x="6393" y="21600"/>
                </a:lnTo>
                <a:lnTo>
                  <a:pt x="6511" y="21503"/>
                </a:lnTo>
                <a:lnTo>
                  <a:pt x="6579" y="21435"/>
                </a:lnTo>
                <a:lnTo>
                  <a:pt x="6659" y="21387"/>
                </a:lnTo>
                <a:lnTo>
                  <a:pt x="6750" y="21276"/>
                </a:lnTo>
                <a:lnTo>
                  <a:pt x="6782" y="21181"/>
                </a:lnTo>
                <a:lnTo>
                  <a:pt x="6808" y="21078"/>
                </a:lnTo>
                <a:lnTo>
                  <a:pt x="6888" y="21035"/>
                </a:lnTo>
                <a:lnTo>
                  <a:pt x="6920" y="20947"/>
                </a:lnTo>
                <a:lnTo>
                  <a:pt x="6951" y="20838"/>
                </a:lnTo>
                <a:lnTo>
                  <a:pt x="6963" y="20692"/>
                </a:lnTo>
                <a:lnTo>
                  <a:pt x="6941" y="20597"/>
                </a:lnTo>
                <a:lnTo>
                  <a:pt x="6941" y="20494"/>
                </a:lnTo>
                <a:lnTo>
                  <a:pt x="6920" y="20404"/>
                </a:lnTo>
                <a:lnTo>
                  <a:pt x="6915" y="20185"/>
                </a:lnTo>
                <a:lnTo>
                  <a:pt x="6898" y="20095"/>
                </a:lnTo>
                <a:lnTo>
                  <a:pt x="6866" y="20019"/>
                </a:lnTo>
                <a:lnTo>
                  <a:pt x="6851" y="19936"/>
                </a:lnTo>
                <a:lnTo>
                  <a:pt x="6840" y="19854"/>
                </a:lnTo>
                <a:lnTo>
                  <a:pt x="6813" y="19772"/>
                </a:lnTo>
                <a:lnTo>
                  <a:pt x="6772" y="19704"/>
                </a:lnTo>
                <a:lnTo>
                  <a:pt x="6724" y="19654"/>
                </a:lnTo>
                <a:lnTo>
                  <a:pt x="6692" y="19592"/>
                </a:lnTo>
                <a:lnTo>
                  <a:pt x="6670" y="19504"/>
                </a:lnTo>
                <a:lnTo>
                  <a:pt x="6680" y="19435"/>
                </a:lnTo>
                <a:lnTo>
                  <a:pt x="6719" y="19345"/>
                </a:lnTo>
                <a:lnTo>
                  <a:pt x="6750" y="19291"/>
                </a:lnTo>
                <a:lnTo>
                  <a:pt x="6782" y="19223"/>
                </a:lnTo>
                <a:lnTo>
                  <a:pt x="6840" y="19208"/>
                </a:lnTo>
                <a:lnTo>
                  <a:pt x="6878" y="19167"/>
                </a:lnTo>
                <a:lnTo>
                  <a:pt x="6851" y="19105"/>
                </a:lnTo>
                <a:lnTo>
                  <a:pt x="6845" y="19036"/>
                </a:lnTo>
                <a:lnTo>
                  <a:pt x="6856" y="18967"/>
                </a:lnTo>
                <a:lnTo>
                  <a:pt x="6883" y="18913"/>
                </a:lnTo>
                <a:lnTo>
                  <a:pt x="6925" y="18864"/>
                </a:lnTo>
                <a:lnTo>
                  <a:pt x="6968" y="18830"/>
                </a:lnTo>
                <a:lnTo>
                  <a:pt x="7016" y="18810"/>
                </a:lnTo>
                <a:lnTo>
                  <a:pt x="7058" y="18836"/>
                </a:lnTo>
                <a:lnTo>
                  <a:pt x="7084" y="18802"/>
                </a:lnTo>
                <a:lnTo>
                  <a:pt x="7144" y="18748"/>
                </a:lnTo>
                <a:lnTo>
                  <a:pt x="7164" y="18692"/>
                </a:lnTo>
                <a:lnTo>
                  <a:pt x="7127" y="18651"/>
                </a:lnTo>
                <a:close/>
                <a:moveTo>
                  <a:pt x="18387" y="19001"/>
                </a:moveTo>
                <a:lnTo>
                  <a:pt x="18387" y="19077"/>
                </a:lnTo>
                <a:lnTo>
                  <a:pt x="18372" y="19167"/>
                </a:lnTo>
                <a:lnTo>
                  <a:pt x="18319" y="19180"/>
                </a:lnTo>
                <a:lnTo>
                  <a:pt x="18266" y="19201"/>
                </a:lnTo>
                <a:lnTo>
                  <a:pt x="18196" y="19201"/>
                </a:lnTo>
                <a:lnTo>
                  <a:pt x="18138" y="19208"/>
                </a:lnTo>
                <a:lnTo>
                  <a:pt x="18075" y="19242"/>
                </a:lnTo>
                <a:lnTo>
                  <a:pt x="18021" y="19270"/>
                </a:lnTo>
                <a:lnTo>
                  <a:pt x="17968" y="19257"/>
                </a:lnTo>
                <a:lnTo>
                  <a:pt x="17915" y="19236"/>
                </a:lnTo>
                <a:lnTo>
                  <a:pt x="17867" y="19236"/>
                </a:lnTo>
                <a:lnTo>
                  <a:pt x="17809" y="19263"/>
                </a:lnTo>
                <a:lnTo>
                  <a:pt x="17749" y="19248"/>
                </a:lnTo>
                <a:lnTo>
                  <a:pt x="17696" y="19223"/>
                </a:lnTo>
                <a:lnTo>
                  <a:pt x="17642" y="19236"/>
                </a:lnTo>
                <a:lnTo>
                  <a:pt x="17606" y="19298"/>
                </a:lnTo>
                <a:lnTo>
                  <a:pt x="17558" y="19352"/>
                </a:lnTo>
                <a:lnTo>
                  <a:pt x="17499" y="19373"/>
                </a:lnTo>
                <a:lnTo>
                  <a:pt x="17425" y="19352"/>
                </a:lnTo>
                <a:lnTo>
                  <a:pt x="17356" y="19304"/>
                </a:lnTo>
                <a:lnTo>
                  <a:pt x="17313" y="19257"/>
                </a:lnTo>
                <a:lnTo>
                  <a:pt x="17250" y="19263"/>
                </a:lnTo>
                <a:lnTo>
                  <a:pt x="17212" y="19201"/>
                </a:lnTo>
                <a:lnTo>
                  <a:pt x="17180" y="19145"/>
                </a:lnTo>
                <a:lnTo>
                  <a:pt x="17132" y="19105"/>
                </a:lnTo>
                <a:lnTo>
                  <a:pt x="17091" y="19145"/>
                </a:lnTo>
                <a:lnTo>
                  <a:pt x="17026" y="19154"/>
                </a:lnTo>
                <a:lnTo>
                  <a:pt x="16989" y="19208"/>
                </a:lnTo>
                <a:lnTo>
                  <a:pt x="16936" y="19263"/>
                </a:lnTo>
                <a:lnTo>
                  <a:pt x="16878" y="19291"/>
                </a:lnTo>
                <a:lnTo>
                  <a:pt x="16813" y="19311"/>
                </a:lnTo>
                <a:lnTo>
                  <a:pt x="16760" y="19311"/>
                </a:lnTo>
                <a:lnTo>
                  <a:pt x="16702" y="19304"/>
                </a:lnTo>
                <a:lnTo>
                  <a:pt x="16627" y="19195"/>
                </a:lnTo>
                <a:lnTo>
                  <a:pt x="16590" y="19126"/>
                </a:lnTo>
                <a:lnTo>
                  <a:pt x="16542" y="19077"/>
                </a:lnTo>
                <a:lnTo>
                  <a:pt x="16505" y="19051"/>
                </a:lnTo>
                <a:lnTo>
                  <a:pt x="16431" y="19188"/>
                </a:lnTo>
                <a:lnTo>
                  <a:pt x="16392" y="19242"/>
                </a:lnTo>
                <a:lnTo>
                  <a:pt x="16361" y="19304"/>
                </a:lnTo>
                <a:lnTo>
                  <a:pt x="16324" y="19367"/>
                </a:lnTo>
                <a:lnTo>
                  <a:pt x="16266" y="19339"/>
                </a:lnTo>
                <a:lnTo>
                  <a:pt x="16213" y="19367"/>
                </a:lnTo>
                <a:lnTo>
                  <a:pt x="16148" y="19367"/>
                </a:lnTo>
                <a:lnTo>
                  <a:pt x="16095" y="19394"/>
                </a:lnTo>
                <a:lnTo>
                  <a:pt x="16047" y="19352"/>
                </a:lnTo>
                <a:lnTo>
                  <a:pt x="16000" y="19339"/>
                </a:lnTo>
                <a:lnTo>
                  <a:pt x="15962" y="19360"/>
                </a:lnTo>
                <a:lnTo>
                  <a:pt x="15909" y="19352"/>
                </a:lnTo>
                <a:lnTo>
                  <a:pt x="15851" y="19339"/>
                </a:lnTo>
                <a:lnTo>
                  <a:pt x="15792" y="19367"/>
                </a:lnTo>
                <a:lnTo>
                  <a:pt x="15739" y="19345"/>
                </a:lnTo>
                <a:lnTo>
                  <a:pt x="15691" y="19311"/>
                </a:lnTo>
                <a:lnTo>
                  <a:pt x="15659" y="19223"/>
                </a:lnTo>
                <a:lnTo>
                  <a:pt x="15638" y="19167"/>
                </a:lnTo>
                <a:lnTo>
                  <a:pt x="15611" y="19298"/>
                </a:lnTo>
                <a:lnTo>
                  <a:pt x="15568" y="19345"/>
                </a:lnTo>
                <a:lnTo>
                  <a:pt x="15505" y="19339"/>
                </a:lnTo>
                <a:lnTo>
                  <a:pt x="15447" y="19360"/>
                </a:lnTo>
                <a:lnTo>
                  <a:pt x="15393" y="19379"/>
                </a:lnTo>
                <a:lnTo>
                  <a:pt x="15335" y="19360"/>
                </a:lnTo>
                <a:lnTo>
                  <a:pt x="15292" y="19386"/>
                </a:lnTo>
                <a:lnTo>
                  <a:pt x="15260" y="19429"/>
                </a:lnTo>
                <a:lnTo>
                  <a:pt x="15229" y="19489"/>
                </a:lnTo>
                <a:lnTo>
                  <a:pt x="15181" y="19532"/>
                </a:lnTo>
                <a:lnTo>
                  <a:pt x="15122" y="19579"/>
                </a:lnTo>
                <a:lnTo>
                  <a:pt x="15079" y="19661"/>
                </a:lnTo>
                <a:lnTo>
                  <a:pt x="15063" y="19738"/>
                </a:lnTo>
                <a:lnTo>
                  <a:pt x="15036" y="19820"/>
                </a:lnTo>
                <a:lnTo>
                  <a:pt x="14978" y="19854"/>
                </a:lnTo>
                <a:lnTo>
                  <a:pt x="14920" y="19882"/>
                </a:lnTo>
                <a:lnTo>
                  <a:pt x="14850" y="19888"/>
                </a:lnTo>
                <a:lnTo>
                  <a:pt x="14813" y="19910"/>
                </a:lnTo>
                <a:lnTo>
                  <a:pt x="14787" y="20019"/>
                </a:lnTo>
                <a:lnTo>
                  <a:pt x="14770" y="20095"/>
                </a:lnTo>
                <a:lnTo>
                  <a:pt x="14734" y="20163"/>
                </a:lnTo>
                <a:lnTo>
                  <a:pt x="14702" y="20238"/>
                </a:lnTo>
                <a:lnTo>
                  <a:pt x="14680" y="20329"/>
                </a:lnTo>
                <a:lnTo>
                  <a:pt x="14649" y="20425"/>
                </a:lnTo>
                <a:lnTo>
                  <a:pt x="14584" y="20466"/>
                </a:lnTo>
                <a:lnTo>
                  <a:pt x="14516" y="20438"/>
                </a:lnTo>
                <a:lnTo>
                  <a:pt x="14468" y="20363"/>
                </a:lnTo>
                <a:lnTo>
                  <a:pt x="14499" y="20266"/>
                </a:lnTo>
                <a:lnTo>
                  <a:pt x="14526" y="20176"/>
                </a:lnTo>
                <a:lnTo>
                  <a:pt x="14537" y="20088"/>
                </a:lnTo>
                <a:lnTo>
                  <a:pt x="14468" y="20095"/>
                </a:lnTo>
                <a:lnTo>
                  <a:pt x="14463" y="20004"/>
                </a:lnTo>
                <a:lnTo>
                  <a:pt x="14511" y="19923"/>
                </a:lnTo>
                <a:lnTo>
                  <a:pt x="14564" y="19867"/>
                </a:lnTo>
                <a:lnTo>
                  <a:pt x="14569" y="19772"/>
                </a:lnTo>
                <a:lnTo>
                  <a:pt x="14574" y="19717"/>
                </a:lnTo>
                <a:lnTo>
                  <a:pt x="14526" y="19504"/>
                </a:lnTo>
                <a:lnTo>
                  <a:pt x="14468" y="19504"/>
                </a:lnTo>
                <a:lnTo>
                  <a:pt x="14409" y="19489"/>
                </a:lnTo>
                <a:lnTo>
                  <a:pt x="14356" y="19463"/>
                </a:lnTo>
                <a:lnTo>
                  <a:pt x="14298" y="19442"/>
                </a:lnTo>
                <a:lnTo>
                  <a:pt x="14245" y="19401"/>
                </a:lnTo>
                <a:lnTo>
                  <a:pt x="14192" y="19476"/>
                </a:lnTo>
                <a:lnTo>
                  <a:pt x="14143" y="19517"/>
                </a:lnTo>
                <a:lnTo>
                  <a:pt x="14090" y="19504"/>
                </a:lnTo>
                <a:lnTo>
                  <a:pt x="14042" y="19448"/>
                </a:lnTo>
                <a:lnTo>
                  <a:pt x="14006" y="19401"/>
                </a:lnTo>
                <a:lnTo>
                  <a:pt x="13931" y="19373"/>
                </a:lnTo>
                <a:lnTo>
                  <a:pt x="13899" y="19326"/>
                </a:lnTo>
                <a:lnTo>
                  <a:pt x="13846" y="19257"/>
                </a:lnTo>
                <a:lnTo>
                  <a:pt x="13839" y="19173"/>
                </a:lnTo>
                <a:lnTo>
                  <a:pt x="13793" y="19126"/>
                </a:lnTo>
                <a:lnTo>
                  <a:pt x="13740" y="19105"/>
                </a:lnTo>
                <a:lnTo>
                  <a:pt x="13686" y="19098"/>
                </a:lnTo>
                <a:lnTo>
                  <a:pt x="13633" y="19111"/>
                </a:lnTo>
                <a:lnTo>
                  <a:pt x="13573" y="19139"/>
                </a:lnTo>
                <a:lnTo>
                  <a:pt x="13527" y="19173"/>
                </a:lnTo>
                <a:lnTo>
                  <a:pt x="13479" y="19229"/>
                </a:lnTo>
                <a:lnTo>
                  <a:pt x="13467" y="19298"/>
                </a:lnTo>
                <a:lnTo>
                  <a:pt x="13420" y="19339"/>
                </a:lnTo>
                <a:lnTo>
                  <a:pt x="13361" y="19339"/>
                </a:lnTo>
                <a:lnTo>
                  <a:pt x="13324" y="19386"/>
                </a:lnTo>
                <a:lnTo>
                  <a:pt x="13271" y="19463"/>
                </a:lnTo>
                <a:lnTo>
                  <a:pt x="13218" y="19435"/>
                </a:lnTo>
                <a:lnTo>
                  <a:pt x="13174" y="19476"/>
                </a:lnTo>
                <a:lnTo>
                  <a:pt x="13121" y="19523"/>
                </a:lnTo>
                <a:lnTo>
                  <a:pt x="13080" y="19573"/>
                </a:lnTo>
                <a:lnTo>
                  <a:pt x="13010" y="19607"/>
                </a:lnTo>
                <a:lnTo>
                  <a:pt x="12952" y="19641"/>
                </a:lnTo>
                <a:lnTo>
                  <a:pt x="12894" y="19710"/>
                </a:lnTo>
                <a:lnTo>
                  <a:pt x="12840" y="19745"/>
                </a:lnTo>
                <a:lnTo>
                  <a:pt x="12819" y="19833"/>
                </a:lnTo>
                <a:lnTo>
                  <a:pt x="12761" y="19888"/>
                </a:lnTo>
                <a:lnTo>
                  <a:pt x="12717" y="19833"/>
                </a:lnTo>
                <a:lnTo>
                  <a:pt x="12676" y="19757"/>
                </a:lnTo>
                <a:lnTo>
                  <a:pt x="12616" y="19772"/>
                </a:lnTo>
                <a:lnTo>
                  <a:pt x="12563" y="19723"/>
                </a:lnTo>
                <a:lnTo>
                  <a:pt x="12543" y="19648"/>
                </a:lnTo>
                <a:lnTo>
                  <a:pt x="12478" y="19620"/>
                </a:lnTo>
                <a:lnTo>
                  <a:pt x="12446" y="19689"/>
                </a:lnTo>
                <a:lnTo>
                  <a:pt x="12415" y="19807"/>
                </a:lnTo>
                <a:lnTo>
                  <a:pt x="12372" y="19860"/>
                </a:lnTo>
                <a:lnTo>
                  <a:pt x="12313" y="19882"/>
                </a:lnTo>
                <a:lnTo>
                  <a:pt x="12255" y="19923"/>
                </a:lnTo>
                <a:lnTo>
                  <a:pt x="12207" y="19985"/>
                </a:lnTo>
                <a:lnTo>
                  <a:pt x="12144" y="20013"/>
                </a:lnTo>
                <a:lnTo>
                  <a:pt x="12084" y="20039"/>
                </a:lnTo>
                <a:lnTo>
                  <a:pt x="12021" y="20047"/>
                </a:lnTo>
                <a:lnTo>
                  <a:pt x="11951" y="20047"/>
                </a:lnTo>
                <a:lnTo>
                  <a:pt x="11888" y="20054"/>
                </a:lnTo>
                <a:lnTo>
                  <a:pt x="11818" y="20095"/>
                </a:lnTo>
                <a:lnTo>
                  <a:pt x="11782" y="20026"/>
                </a:lnTo>
                <a:lnTo>
                  <a:pt x="11755" y="19951"/>
                </a:lnTo>
                <a:lnTo>
                  <a:pt x="11692" y="19936"/>
                </a:lnTo>
                <a:lnTo>
                  <a:pt x="11627" y="19916"/>
                </a:lnTo>
                <a:lnTo>
                  <a:pt x="11569" y="19910"/>
                </a:lnTo>
                <a:lnTo>
                  <a:pt x="11499" y="19916"/>
                </a:lnTo>
                <a:lnTo>
                  <a:pt x="11436" y="19944"/>
                </a:lnTo>
                <a:lnTo>
                  <a:pt x="11388" y="20026"/>
                </a:lnTo>
                <a:lnTo>
                  <a:pt x="11366" y="19944"/>
                </a:lnTo>
                <a:lnTo>
                  <a:pt x="11286" y="19929"/>
                </a:lnTo>
                <a:lnTo>
                  <a:pt x="11228" y="19991"/>
                </a:lnTo>
                <a:lnTo>
                  <a:pt x="11201" y="20082"/>
                </a:lnTo>
                <a:lnTo>
                  <a:pt x="11138" y="20122"/>
                </a:lnTo>
                <a:lnTo>
                  <a:pt x="11100" y="20047"/>
                </a:lnTo>
                <a:lnTo>
                  <a:pt x="11058" y="19936"/>
                </a:lnTo>
                <a:lnTo>
                  <a:pt x="11000" y="19970"/>
                </a:lnTo>
                <a:lnTo>
                  <a:pt x="10957" y="19916"/>
                </a:lnTo>
                <a:lnTo>
                  <a:pt x="10921" y="19991"/>
                </a:lnTo>
                <a:lnTo>
                  <a:pt x="10872" y="20039"/>
                </a:lnTo>
                <a:lnTo>
                  <a:pt x="10802" y="20073"/>
                </a:lnTo>
                <a:lnTo>
                  <a:pt x="10744" y="20129"/>
                </a:lnTo>
                <a:lnTo>
                  <a:pt x="10681" y="20163"/>
                </a:lnTo>
                <a:lnTo>
                  <a:pt x="10616" y="20191"/>
                </a:lnTo>
                <a:lnTo>
                  <a:pt x="10553" y="20232"/>
                </a:lnTo>
                <a:lnTo>
                  <a:pt x="10488" y="20314"/>
                </a:lnTo>
                <a:lnTo>
                  <a:pt x="10468" y="20219"/>
                </a:lnTo>
                <a:lnTo>
                  <a:pt x="10399" y="20204"/>
                </a:lnTo>
                <a:lnTo>
                  <a:pt x="10324" y="20232"/>
                </a:lnTo>
                <a:lnTo>
                  <a:pt x="10249" y="20273"/>
                </a:lnTo>
                <a:lnTo>
                  <a:pt x="10181" y="20260"/>
                </a:lnTo>
                <a:lnTo>
                  <a:pt x="10164" y="20170"/>
                </a:lnTo>
                <a:lnTo>
                  <a:pt x="10101" y="20150"/>
                </a:lnTo>
                <a:lnTo>
                  <a:pt x="10074" y="20238"/>
                </a:lnTo>
                <a:lnTo>
                  <a:pt x="10069" y="20329"/>
                </a:lnTo>
                <a:lnTo>
                  <a:pt x="10000" y="20314"/>
                </a:lnTo>
                <a:lnTo>
                  <a:pt x="9973" y="20238"/>
                </a:lnTo>
                <a:lnTo>
                  <a:pt x="9903" y="20226"/>
                </a:lnTo>
                <a:lnTo>
                  <a:pt x="9862" y="20288"/>
                </a:lnTo>
                <a:lnTo>
                  <a:pt x="9835" y="20404"/>
                </a:lnTo>
                <a:lnTo>
                  <a:pt x="9787" y="20500"/>
                </a:lnTo>
                <a:lnTo>
                  <a:pt x="9729" y="20576"/>
                </a:lnTo>
                <a:lnTo>
                  <a:pt x="9664" y="20638"/>
                </a:lnTo>
                <a:lnTo>
                  <a:pt x="9601" y="20685"/>
                </a:lnTo>
                <a:lnTo>
                  <a:pt x="9564" y="20769"/>
                </a:lnTo>
                <a:lnTo>
                  <a:pt x="9543" y="20878"/>
                </a:lnTo>
                <a:lnTo>
                  <a:pt x="9606" y="20947"/>
                </a:lnTo>
                <a:lnTo>
                  <a:pt x="9591" y="21057"/>
                </a:lnTo>
                <a:lnTo>
                  <a:pt x="9531" y="21138"/>
                </a:lnTo>
                <a:lnTo>
                  <a:pt x="9484" y="21235"/>
                </a:lnTo>
                <a:lnTo>
                  <a:pt x="9398" y="21325"/>
                </a:lnTo>
                <a:lnTo>
                  <a:pt x="9335" y="21400"/>
                </a:lnTo>
                <a:lnTo>
                  <a:pt x="9265" y="21469"/>
                </a:lnTo>
                <a:lnTo>
                  <a:pt x="9192" y="21531"/>
                </a:lnTo>
                <a:lnTo>
                  <a:pt x="9105" y="21579"/>
                </a:lnTo>
                <a:lnTo>
                  <a:pt x="8979" y="21600"/>
                </a:lnTo>
                <a:lnTo>
                  <a:pt x="20048" y="21600"/>
                </a:lnTo>
                <a:lnTo>
                  <a:pt x="20069" y="21463"/>
                </a:lnTo>
                <a:lnTo>
                  <a:pt x="20089" y="21332"/>
                </a:lnTo>
                <a:lnTo>
                  <a:pt x="20132" y="21241"/>
                </a:lnTo>
                <a:lnTo>
                  <a:pt x="20176" y="21132"/>
                </a:lnTo>
                <a:lnTo>
                  <a:pt x="20195" y="21022"/>
                </a:lnTo>
                <a:lnTo>
                  <a:pt x="20275" y="20960"/>
                </a:lnTo>
                <a:lnTo>
                  <a:pt x="20308" y="20863"/>
                </a:lnTo>
                <a:lnTo>
                  <a:pt x="20382" y="20823"/>
                </a:lnTo>
                <a:lnTo>
                  <a:pt x="20415" y="20713"/>
                </a:lnTo>
                <a:lnTo>
                  <a:pt x="20435" y="20623"/>
                </a:lnTo>
                <a:lnTo>
                  <a:pt x="20456" y="20507"/>
                </a:lnTo>
                <a:lnTo>
                  <a:pt x="20488" y="20425"/>
                </a:lnTo>
                <a:lnTo>
                  <a:pt x="20500" y="20329"/>
                </a:lnTo>
                <a:lnTo>
                  <a:pt x="20456" y="20260"/>
                </a:lnTo>
                <a:lnTo>
                  <a:pt x="20393" y="20211"/>
                </a:lnTo>
                <a:lnTo>
                  <a:pt x="20335" y="20157"/>
                </a:lnTo>
                <a:lnTo>
                  <a:pt x="20270" y="20122"/>
                </a:lnTo>
                <a:lnTo>
                  <a:pt x="20202" y="20107"/>
                </a:lnTo>
                <a:lnTo>
                  <a:pt x="20132" y="20107"/>
                </a:lnTo>
                <a:lnTo>
                  <a:pt x="20069" y="20095"/>
                </a:lnTo>
                <a:lnTo>
                  <a:pt x="19999" y="20101"/>
                </a:lnTo>
                <a:lnTo>
                  <a:pt x="19936" y="20067"/>
                </a:lnTo>
                <a:lnTo>
                  <a:pt x="19888" y="19985"/>
                </a:lnTo>
                <a:lnTo>
                  <a:pt x="19823" y="19936"/>
                </a:lnTo>
                <a:lnTo>
                  <a:pt x="19797" y="19848"/>
                </a:lnTo>
                <a:lnTo>
                  <a:pt x="19728" y="19826"/>
                </a:lnTo>
                <a:lnTo>
                  <a:pt x="19659" y="19807"/>
                </a:lnTo>
                <a:lnTo>
                  <a:pt x="19605" y="19751"/>
                </a:lnTo>
                <a:lnTo>
                  <a:pt x="19564" y="19689"/>
                </a:lnTo>
                <a:lnTo>
                  <a:pt x="19511" y="19626"/>
                </a:lnTo>
                <a:lnTo>
                  <a:pt x="19472" y="19695"/>
                </a:lnTo>
                <a:lnTo>
                  <a:pt x="19404" y="19695"/>
                </a:lnTo>
                <a:lnTo>
                  <a:pt x="19344" y="19661"/>
                </a:lnTo>
                <a:lnTo>
                  <a:pt x="19265" y="19626"/>
                </a:lnTo>
                <a:lnTo>
                  <a:pt x="19192" y="19592"/>
                </a:lnTo>
                <a:lnTo>
                  <a:pt x="19127" y="19545"/>
                </a:lnTo>
                <a:lnTo>
                  <a:pt x="19064" y="19498"/>
                </a:lnTo>
                <a:lnTo>
                  <a:pt x="19025" y="19435"/>
                </a:lnTo>
                <a:lnTo>
                  <a:pt x="19037" y="19367"/>
                </a:lnTo>
                <a:lnTo>
                  <a:pt x="18994" y="19304"/>
                </a:lnTo>
                <a:lnTo>
                  <a:pt x="18931" y="19291"/>
                </a:lnTo>
                <a:lnTo>
                  <a:pt x="18856" y="19276"/>
                </a:lnTo>
                <a:lnTo>
                  <a:pt x="18798" y="19283"/>
                </a:lnTo>
                <a:lnTo>
                  <a:pt x="18723" y="19283"/>
                </a:lnTo>
                <a:lnTo>
                  <a:pt x="18670" y="19298"/>
                </a:lnTo>
                <a:lnTo>
                  <a:pt x="18595" y="19298"/>
                </a:lnTo>
                <a:lnTo>
                  <a:pt x="18527" y="19311"/>
                </a:lnTo>
                <a:lnTo>
                  <a:pt x="18478" y="19276"/>
                </a:lnTo>
                <a:lnTo>
                  <a:pt x="18452" y="19214"/>
                </a:lnTo>
                <a:lnTo>
                  <a:pt x="18435" y="19139"/>
                </a:lnTo>
                <a:lnTo>
                  <a:pt x="18425" y="19051"/>
                </a:lnTo>
                <a:lnTo>
                  <a:pt x="18387" y="19001"/>
                </a:lnTo>
                <a:close/>
                <a:moveTo>
                  <a:pt x="6404" y="19695"/>
                </a:moveTo>
                <a:lnTo>
                  <a:pt x="6351" y="19729"/>
                </a:lnTo>
                <a:lnTo>
                  <a:pt x="6320" y="19826"/>
                </a:lnTo>
                <a:lnTo>
                  <a:pt x="6320" y="20004"/>
                </a:lnTo>
                <a:lnTo>
                  <a:pt x="6313" y="20088"/>
                </a:lnTo>
                <a:lnTo>
                  <a:pt x="6298" y="20204"/>
                </a:lnTo>
                <a:lnTo>
                  <a:pt x="6228" y="20198"/>
                </a:lnTo>
                <a:lnTo>
                  <a:pt x="6192" y="20226"/>
                </a:lnTo>
                <a:lnTo>
                  <a:pt x="6127" y="20322"/>
                </a:lnTo>
                <a:lnTo>
                  <a:pt x="6127" y="20417"/>
                </a:lnTo>
                <a:lnTo>
                  <a:pt x="6175" y="20494"/>
                </a:lnTo>
                <a:lnTo>
                  <a:pt x="6240" y="20460"/>
                </a:lnTo>
                <a:lnTo>
                  <a:pt x="6308" y="20425"/>
                </a:lnTo>
                <a:lnTo>
                  <a:pt x="6276" y="20520"/>
                </a:lnTo>
                <a:lnTo>
                  <a:pt x="6356" y="20528"/>
                </a:lnTo>
                <a:lnTo>
                  <a:pt x="6419" y="20473"/>
                </a:lnTo>
                <a:lnTo>
                  <a:pt x="6489" y="20445"/>
                </a:lnTo>
                <a:lnTo>
                  <a:pt x="6506" y="20348"/>
                </a:lnTo>
                <a:lnTo>
                  <a:pt x="6516" y="20260"/>
                </a:lnTo>
                <a:lnTo>
                  <a:pt x="6511" y="20150"/>
                </a:lnTo>
                <a:lnTo>
                  <a:pt x="6494" y="20047"/>
                </a:lnTo>
                <a:lnTo>
                  <a:pt x="6473" y="19951"/>
                </a:lnTo>
                <a:lnTo>
                  <a:pt x="6446" y="19854"/>
                </a:lnTo>
                <a:lnTo>
                  <a:pt x="6436" y="19772"/>
                </a:lnTo>
                <a:lnTo>
                  <a:pt x="6404" y="19695"/>
                </a:lnTo>
                <a:close/>
                <a:moveTo>
                  <a:pt x="4569" y="20335"/>
                </a:moveTo>
                <a:lnTo>
                  <a:pt x="4531" y="20376"/>
                </a:lnTo>
                <a:lnTo>
                  <a:pt x="4564" y="20473"/>
                </a:lnTo>
                <a:lnTo>
                  <a:pt x="4623" y="20520"/>
                </a:lnTo>
                <a:lnTo>
                  <a:pt x="4702" y="20507"/>
                </a:lnTo>
                <a:lnTo>
                  <a:pt x="4770" y="20520"/>
                </a:lnTo>
                <a:lnTo>
                  <a:pt x="4845" y="20507"/>
                </a:lnTo>
                <a:lnTo>
                  <a:pt x="4888" y="20528"/>
                </a:lnTo>
                <a:lnTo>
                  <a:pt x="4857" y="20391"/>
                </a:lnTo>
                <a:lnTo>
                  <a:pt x="4792" y="20417"/>
                </a:lnTo>
                <a:lnTo>
                  <a:pt x="4729" y="20382"/>
                </a:lnTo>
                <a:lnTo>
                  <a:pt x="4644" y="20363"/>
                </a:lnTo>
                <a:lnTo>
                  <a:pt x="4569" y="20335"/>
                </a:lnTo>
                <a:close/>
                <a:moveTo>
                  <a:pt x="3117" y="20713"/>
                </a:moveTo>
                <a:lnTo>
                  <a:pt x="3075" y="20769"/>
                </a:lnTo>
                <a:lnTo>
                  <a:pt x="3155" y="20844"/>
                </a:lnTo>
                <a:lnTo>
                  <a:pt x="3228" y="20872"/>
                </a:lnTo>
                <a:lnTo>
                  <a:pt x="3266" y="20885"/>
                </a:lnTo>
                <a:lnTo>
                  <a:pt x="3175" y="20775"/>
                </a:lnTo>
                <a:lnTo>
                  <a:pt x="3117" y="20713"/>
                </a:lnTo>
                <a:close/>
                <a:moveTo>
                  <a:pt x="3361" y="20735"/>
                </a:moveTo>
                <a:lnTo>
                  <a:pt x="3346" y="20823"/>
                </a:lnTo>
                <a:lnTo>
                  <a:pt x="3404" y="20919"/>
                </a:lnTo>
                <a:lnTo>
                  <a:pt x="3484" y="20941"/>
                </a:lnTo>
                <a:lnTo>
                  <a:pt x="3542" y="20872"/>
                </a:lnTo>
                <a:lnTo>
                  <a:pt x="3574" y="20775"/>
                </a:lnTo>
                <a:lnTo>
                  <a:pt x="3506" y="20823"/>
                </a:lnTo>
                <a:lnTo>
                  <a:pt x="3431" y="20782"/>
                </a:lnTo>
                <a:lnTo>
                  <a:pt x="3361" y="20735"/>
                </a:lnTo>
                <a:close/>
              </a:path>
            </a:pathLst>
          </a:custGeom>
          <a:solidFill>
            <a:srgbClr val="FFFFFF"/>
          </a:solidFill>
          <a:ln cap="flat" cmpd="sng" w="12700">
            <a:solidFill>
              <a:srgbClr val="DDDDD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p1"/>
          <p:cNvSpPr txBox="1"/>
          <p:nvPr/>
        </p:nvSpPr>
        <p:spPr>
          <a:xfrm>
            <a:off x="2617200" y="3255300"/>
            <a:ext cx="3909600" cy="392100"/>
          </a:xfrm>
          <a:prstGeom prst="rect">
            <a:avLst/>
          </a:prstGeom>
          <a:noFill/>
          <a:ln>
            <a:noFill/>
          </a:ln>
          <a:effectLst>
            <a:outerShdw blurRad="42863" rotWithShape="0" algn="bl" dist="19050">
              <a:srgbClr val="58ADC5"/>
            </a:outerShdw>
          </a:effectLst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5F5F5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Python Intermediate</a:t>
            </a:r>
            <a:endParaRPr b="0" i="0" sz="2800" u="none" cap="none" strike="noStrike">
              <a:solidFill>
                <a:srgbClr val="5F5F5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252" name="Google Shape;252;p1"/>
          <p:cNvGrpSpPr/>
          <p:nvPr/>
        </p:nvGrpSpPr>
        <p:grpSpPr>
          <a:xfrm>
            <a:off x="1370805" y="1036844"/>
            <a:ext cx="2306581" cy="1158407"/>
            <a:chOff x="165" y="0"/>
            <a:chExt cx="6150882" cy="3089085"/>
          </a:xfrm>
        </p:grpSpPr>
        <p:sp>
          <p:nvSpPr>
            <p:cNvPr id="253" name="Google Shape;253;p1"/>
            <p:cNvSpPr/>
            <p:nvPr/>
          </p:nvSpPr>
          <p:spPr>
            <a:xfrm>
              <a:off x="165" y="850731"/>
              <a:ext cx="2983338" cy="2238354"/>
            </a:xfrm>
            <a:custGeom>
              <a:rect b="b" l="l" r="r" t="t"/>
              <a:pathLst>
                <a:path extrusionOk="0" h="21600" w="21600">
                  <a:moveTo>
                    <a:pt x="10799" y="0"/>
                  </a:moveTo>
                  <a:cubicBezTo>
                    <a:pt x="16764" y="0"/>
                    <a:pt x="21600" y="4596"/>
                    <a:pt x="21600" y="10264"/>
                  </a:cubicBezTo>
                  <a:cubicBezTo>
                    <a:pt x="21600" y="13299"/>
                    <a:pt x="20204" y="16014"/>
                    <a:pt x="18000" y="17893"/>
                  </a:cubicBezTo>
                  <a:lnTo>
                    <a:pt x="18767" y="21600"/>
                  </a:lnTo>
                  <a:lnTo>
                    <a:pt x="14830" y="19777"/>
                  </a:lnTo>
                  <a:cubicBezTo>
                    <a:pt x="13584" y="20254"/>
                    <a:pt x="12225" y="20524"/>
                    <a:pt x="10799" y="20524"/>
                  </a:cubicBezTo>
                  <a:cubicBezTo>
                    <a:pt x="4834" y="20524"/>
                    <a:pt x="0" y="15931"/>
                    <a:pt x="0" y="10264"/>
                  </a:cubicBezTo>
                  <a:cubicBezTo>
                    <a:pt x="0" y="4596"/>
                    <a:pt x="4834" y="0"/>
                    <a:pt x="10799" y="0"/>
                  </a:cubicBezTo>
                  <a:close/>
                </a:path>
              </a:pathLst>
            </a:custGeom>
            <a:solidFill>
              <a:srgbClr val="EB5B25">
                <a:alpha val="80000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t/>
              </a:r>
              <a:endParaRPr b="0" i="0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54;p1"/>
            <p:cNvSpPr/>
            <p:nvPr/>
          </p:nvSpPr>
          <p:spPr>
            <a:xfrm>
              <a:off x="1901215" y="0"/>
              <a:ext cx="2983284" cy="2112966"/>
            </a:xfrm>
            <a:custGeom>
              <a:rect b="b" l="l" r="r" t="t"/>
              <a:pathLst>
                <a:path extrusionOk="0" h="21600" w="21600">
                  <a:moveTo>
                    <a:pt x="3586" y="0"/>
                  </a:moveTo>
                  <a:cubicBezTo>
                    <a:pt x="1605" y="0"/>
                    <a:pt x="0" y="2266"/>
                    <a:pt x="0" y="5063"/>
                  </a:cubicBezTo>
                  <a:lnTo>
                    <a:pt x="0" y="13328"/>
                  </a:lnTo>
                  <a:cubicBezTo>
                    <a:pt x="0" y="16125"/>
                    <a:pt x="1605" y="18391"/>
                    <a:pt x="3586" y="18391"/>
                  </a:cubicBezTo>
                  <a:lnTo>
                    <a:pt x="10675" y="18391"/>
                  </a:lnTo>
                  <a:lnTo>
                    <a:pt x="11980" y="21600"/>
                  </a:lnTo>
                  <a:lnTo>
                    <a:pt x="13284" y="18391"/>
                  </a:lnTo>
                  <a:lnTo>
                    <a:pt x="18014" y="18391"/>
                  </a:lnTo>
                  <a:cubicBezTo>
                    <a:pt x="19995" y="18391"/>
                    <a:pt x="21600" y="16125"/>
                    <a:pt x="21600" y="13328"/>
                  </a:cubicBezTo>
                  <a:lnTo>
                    <a:pt x="21600" y="5063"/>
                  </a:lnTo>
                  <a:cubicBezTo>
                    <a:pt x="21600" y="2266"/>
                    <a:pt x="19995" y="0"/>
                    <a:pt x="18014" y="0"/>
                  </a:cubicBezTo>
                  <a:lnTo>
                    <a:pt x="3586" y="0"/>
                  </a:lnTo>
                  <a:close/>
                </a:path>
              </a:pathLst>
            </a:custGeom>
            <a:solidFill>
              <a:srgbClr val="58ADC5">
                <a:alpha val="80000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t/>
              </a:r>
              <a:endParaRPr b="0" i="0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55;p1"/>
            <p:cNvSpPr/>
            <p:nvPr/>
          </p:nvSpPr>
          <p:spPr>
            <a:xfrm>
              <a:off x="3723747" y="645908"/>
              <a:ext cx="2427300" cy="1663686"/>
            </a:xfrm>
            <a:custGeom>
              <a:rect b="b" l="l" r="r" t="t"/>
              <a:pathLst>
                <a:path extrusionOk="0" h="21600" w="21600">
                  <a:moveTo>
                    <a:pt x="10800" y="0"/>
                  </a:moveTo>
                  <a:cubicBezTo>
                    <a:pt x="16765" y="0"/>
                    <a:pt x="21600" y="4278"/>
                    <a:pt x="21600" y="9553"/>
                  </a:cubicBezTo>
                  <a:cubicBezTo>
                    <a:pt x="21600" y="14828"/>
                    <a:pt x="16765" y="19101"/>
                    <a:pt x="10800" y="19101"/>
                  </a:cubicBezTo>
                  <a:cubicBezTo>
                    <a:pt x="10287" y="19101"/>
                    <a:pt x="9786" y="19064"/>
                    <a:pt x="9292" y="19003"/>
                  </a:cubicBezTo>
                  <a:lnTo>
                    <a:pt x="6046" y="21600"/>
                  </a:lnTo>
                  <a:lnTo>
                    <a:pt x="5986" y="18096"/>
                  </a:lnTo>
                  <a:cubicBezTo>
                    <a:pt x="2440" y="16530"/>
                    <a:pt x="0" y="13297"/>
                    <a:pt x="0" y="9553"/>
                  </a:cubicBezTo>
                  <a:cubicBezTo>
                    <a:pt x="0" y="4278"/>
                    <a:pt x="4835" y="0"/>
                    <a:pt x="10800" y="0"/>
                  </a:cubicBezTo>
                  <a:close/>
                </a:path>
              </a:pathLst>
            </a:custGeom>
            <a:solidFill>
              <a:srgbClr val="909090">
                <a:alpha val="80000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t/>
              </a:r>
              <a:endParaRPr b="0" i="0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6" name="Google Shape;256;p1"/>
          <p:cNvSpPr txBox="1"/>
          <p:nvPr/>
        </p:nvSpPr>
        <p:spPr>
          <a:xfrm>
            <a:off x="2491500" y="2105700"/>
            <a:ext cx="4161000" cy="538500"/>
          </a:xfrm>
          <a:prstGeom prst="rect">
            <a:avLst/>
          </a:prstGeom>
          <a:noFill/>
          <a:ln>
            <a:noFill/>
          </a:ln>
          <a:effectLst>
            <a:outerShdw blurRad="42863" rotWithShape="0" algn="bl" dist="19050">
              <a:srgbClr val="58ADC5"/>
            </a:outerShdw>
          </a:effectLst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r>
              <a:rPr b="0" i="0" lang="en-US" sz="4700" u="none" cap="none" strike="noStrike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Lesson 2</a:t>
            </a:r>
            <a:endParaRPr b="0" i="0" sz="28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57" name="Google Shape;257;p1"/>
          <p:cNvSpPr txBox="1"/>
          <p:nvPr/>
        </p:nvSpPr>
        <p:spPr>
          <a:xfrm>
            <a:off x="2557950" y="2718900"/>
            <a:ext cx="4028100" cy="461700"/>
          </a:xfrm>
          <a:prstGeom prst="rect">
            <a:avLst/>
          </a:prstGeom>
          <a:noFill/>
          <a:ln>
            <a:noFill/>
          </a:ln>
          <a:effectLst>
            <a:outerShdw blurRad="42863" rotWithShape="0" algn="bl" dist="19050">
              <a:srgbClr val="58ADC5"/>
            </a:outerShdw>
          </a:effectLst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r>
              <a:rPr b="0" i="0" lang="en-US" sz="1800" u="none" cap="none" strike="noStrike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 Types, Conditionals, Loops</a:t>
            </a:r>
            <a:endParaRPr b="0" i="0" sz="1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11"/>
          <p:cNvSpPr txBox="1"/>
          <p:nvPr/>
        </p:nvSpPr>
        <p:spPr>
          <a:xfrm>
            <a:off x="342900" y="457200"/>
            <a:ext cx="2516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US" sz="3000" u="none" cap="none" strike="noStrike">
                <a:solidFill>
                  <a:srgbClr val="EA5B2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Strings</a:t>
            </a:r>
            <a:r>
              <a:rPr b="0" i="0" lang="en-US" sz="3000" u="none" cap="none" strike="noStrike">
                <a:solidFill>
                  <a:srgbClr val="EA5B2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1" i="0" lang="en-US" sz="30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str</a:t>
            </a:r>
            <a:endParaRPr b="1" i="0" sz="30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360" name="Google Shape;360;p11"/>
          <p:cNvGrpSpPr/>
          <p:nvPr/>
        </p:nvGrpSpPr>
        <p:grpSpPr>
          <a:xfrm>
            <a:off x="342900" y="1069515"/>
            <a:ext cx="7705323" cy="923391"/>
            <a:chOff x="342900" y="1290409"/>
            <a:chExt cx="7705323" cy="923391"/>
          </a:xfrm>
        </p:grpSpPr>
        <p:sp>
          <p:nvSpPr>
            <p:cNvPr id="361" name="Google Shape;361;p11"/>
            <p:cNvSpPr txBox="1"/>
            <p:nvPr/>
          </p:nvSpPr>
          <p:spPr>
            <a:xfrm>
              <a:off x="342900" y="1290409"/>
              <a:ext cx="55248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Object of type </a:t>
              </a:r>
              <a:r>
                <a:rPr b="1" i="0" lang="en-US" sz="1800" u="none" cap="none" strike="noStrike">
                  <a:solidFill>
                    <a:srgbClr val="0000FF"/>
                  </a:solidFill>
                  <a:latin typeface="Consolas"/>
                  <a:ea typeface="Consolas"/>
                  <a:cs typeface="Consolas"/>
                  <a:sym typeface="Consolas"/>
                </a:rPr>
                <a:t>str</a:t>
              </a:r>
              <a:r>
                <a:rPr b="0" i="0" lang="en-US" sz="18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  =  text</a:t>
              </a:r>
              <a:endPara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62" name="Google Shape;362;p11"/>
            <p:cNvSpPr txBox="1"/>
            <p:nvPr/>
          </p:nvSpPr>
          <p:spPr>
            <a:xfrm>
              <a:off x="342900" y="1752100"/>
              <a:ext cx="11211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en-US" sz="1800" u="none" cap="none" strike="noStrike">
                  <a:solidFill>
                    <a:srgbClr val="0000FF"/>
                  </a:solidFill>
                  <a:latin typeface="Consolas"/>
                  <a:ea typeface="Consolas"/>
                  <a:cs typeface="Consolas"/>
                  <a:sym typeface="Consolas"/>
                </a:rPr>
                <a:t>"Ciao"</a:t>
              </a:r>
              <a:endParaRPr b="1" i="0" sz="1800" u="none" cap="none" strike="noStrik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363" name="Google Shape;363;p11"/>
            <p:cNvSpPr txBox="1"/>
            <p:nvPr/>
          </p:nvSpPr>
          <p:spPr>
            <a:xfrm>
              <a:off x="1694741" y="1752100"/>
              <a:ext cx="16074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en-US" sz="1800" u="none" cap="none" strike="noStrike">
                  <a:solidFill>
                    <a:srgbClr val="0000FF"/>
                  </a:solidFill>
                  <a:latin typeface="Consolas"/>
                  <a:ea typeface="Consolas"/>
                  <a:cs typeface="Consolas"/>
                  <a:sym typeface="Consolas"/>
                </a:rPr>
                <a:t>"&amp;$#*#$("</a:t>
              </a:r>
              <a:endParaRPr b="1" i="0" sz="1800" u="none" cap="none" strike="noStrik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364" name="Google Shape;364;p11"/>
            <p:cNvSpPr txBox="1"/>
            <p:nvPr/>
          </p:nvSpPr>
          <p:spPr>
            <a:xfrm>
              <a:off x="4584723" y="1752100"/>
              <a:ext cx="34635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en-US" sz="1800" u="none" cap="none" strike="noStrike">
                  <a:solidFill>
                    <a:srgbClr val="0000FF"/>
                  </a:solidFill>
                  <a:latin typeface="Consolas"/>
                  <a:ea typeface="Consolas"/>
                  <a:cs typeface="Consolas"/>
                  <a:sym typeface="Consolas"/>
                </a:rPr>
                <a:t>"""Numbers as text: 12"""</a:t>
              </a:r>
              <a:endParaRPr b="1" i="0" sz="1800" u="none" cap="none" strike="noStrik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365" name="Google Shape;365;p11"/>
            <p:cNvSpPr txBox="1"/>
            <p:nvPr/>
          </p:nvSpPr>
          <p:spPr>
            <a:xfrm>
              <a:off x="3532882" y="1752100"/>
              <a:ext cx="8211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en-US" sz="1800" u="none" cap="none" strike="noStrike">
                  <a:solidFill>
                    <a:srgbClr val="0000FF"/>
                  </a:solidFill>
                  <a:latin typeface="Consolas"/>
                  <a:ea typeface="Consolas"/>
                  <a:cs typeface="Consolas"/>
                  <a:sym typeface="Consolas"/>
                </a:rPr>
                <a:t>""</a:t>
              </a:r>
              <a:endParaRPr b="1" i="0" sz="1800" u="none" cap="none" strike="noStrik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  <p:grpSp>
        <p:nvGrpSpPr>
          <p:cNvPr id="366" name="Google Shape;366;p11"/>
          <p:cNvGrpSpPr/>
          <p:nvPr/>
        </p:nvGrpSpPr>
        <p:grpSpPr>
          <a:xfrm>
            <a:off x="342900" y="2500679"/>
            <a:ext cx="6167400" cy="854856"/>
            <a:chOff x="342900" y="1047525"/>
            <a:chExt cx="6167400" cy="854856"/>
          </a:xfrm>
        </p:grpSpPr>
        <p:sp>
          <p:nvSpPr>
            <p:cNvPr id="367" name="Google Shape;367;p11"/>
            <p:cNvSpPr txBox="1"/>
            <p:nvPr/>
          </p:nvSpPr>
          <p:spPr>
            <a:xfrm>
              <a:off x="342900" y="1047525"/>
              <a:ext cx="61674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Many string operations are already implemented</a:t>
              </a:r>
              <a:endPara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68" name="Google Shape;368;p11"/>
            <p:cNvSpPr txBox="1"/>
            <p:nvPr/>
          </p:nvSpPr>
          <p:spPr>
            <a:xfrm>
              <a:off x="342900" y="1440681"/>
              <a:ext cx="19062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en-US" sz="1800" u="none" cap="none" strike="noStrike">
                  <a:solidFill>
                    <a:srgbClr val="0000FF"/>
                  </a:solidFill>
                  <a:latin typeface="Consolas"/>
                  <a:ea typeface="Consolas"/>
                  <a:cs typeface="Consolas"/>
                  <a:sym typeface="Consolas"/>
                </a:rPr>
                <a:t>len("ciao")</a:t>
              </a:r>
              <a:endParaRPr b="1" i="0" sz="1800" u="none" cap="none" strike="noStrik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369" name="Google Shape;369;p11"/>
            <p:cNvSpPr txBox="1"/>
            <p:nvPr/>
          </p:nvSpPr>
          <p:spPr>
            <a:xfrm>
              <a:off x="2670550" y="1440681"/>
              <a:ext cx="28437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en-US" sz="1800" u="none" cap="none" strike="noStrike">
                  <a:solidFill>
                    <a:srgbClr val="0000FF"/>
                  </a:solidFill>
                  <a:latin typeface="Consolas"/>
                  <a:ea typeface="Consolas"/>
                  <a:cs typeface="Consolas"/>
                  <a:sym typeface="Consolas"/>
                </a:rPr>
                <a:t>"banana".count("n")</a:t>
              </a:r>
              <a:endParaRPr b="1" i="0" sz="1800" u="none" cap="none" strike="noStrik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  <p:grpSp>
        <p:nvGrpSpPr>
          <p:cNvPr id="370" name="Google Shape;370;p11"/>
          <p:cNvGrpSpPr/>
          <p:nvPr/>
        </p:nvGrpSpPr>
        <p:grpSpPr>
          <a:xfrm>
            <a:off x="342900" y="3373988"/>
            <a:ext cx="6167400" cy="808584"/>
            <a:chOff x="342900" y="2662800"/>
            <a:chExt cx="6167400" cy="808584"/>
          </a:xfrm>
        </p:grpSpPr>
        <p:sp>
          <p:nvSpPr>
            <p:cNvPr id="371" name="Google Shape;371;p11"/>
            <p:cNvSpPr txBox="1"/>
            <p:nvPr/>
          </p:nvSpPr>
          <p:spPr>
            <a:xfrm>
              <a:off x="342900" y="2662800"/>
              <a:ext cx="61674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We can produce strings from other values </a:t>
              </a:r>
              <a:endPara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72" name="Google Shape;372;p11"/>
            <p:cNvSpPr txBox="1"/>
            <p:nvPr/>
          </p:nvSpPr>
          <p:spPr>
            <a:xfrm>
              <a:off x="342900" y="3009684"/>
              <a:ext cx="12204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en-US" sz="1800" u="none" cap="none" strike="noStrike">
                  <a:solidFill>
                    <a:srgbClr val="0000FF"/>
                  </a:solidFill>
                  <a:latin typeface="Consolas"/>
                  <a:ea typeface="Consolas"/>
                  <a:cs typeface="Consolas"/>
                  <a:sym typeface="Consolas"/>
                </a:rPr>
                <a:t>str(14)</a:t>
              </a:r>
              <a:endParaRPr b="1" i="0" sz="1800" u="none" cap="none" strike="noStrik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373" name="Google Shape;373;p11"/>
            <p:cNvSpPr txBox="1"/>
            <p:nvPr/>
          </p:nvSpPr>
          <p:spPr>
            <a:xfrm>
              <a:off x="2156150" y="3009675"/>
              <a:ext cx="18525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en-US" sz="1800" u="none" cap="none" strike="noStrike">
                  <a:solidFill>
                    <a:srgbClr val="0000FF"/>
                  </a:solidFill>
                  <a:latin typeface="Consolas"/>
                  <a:ea typeface="Consolas"/>
                  <a:cs typeface="Consolas"/>
                  <a:sym typeface="Consolas"/>
                </a:rPr>
                <a:t>str(6. / 2)</a:t>
              </a:r>
              <a:endParaRPr b="1" i="0" sz="1800" u="none" cap="none" strike="noStrik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  <p:grpSp>
        <p:nvGrpSpPr>
          <p:cNvPr id="374" name="Google Shape;374;p11"/>
          <p:cNvGrpSpPr/>
          <p:nvPr/>
        </p:nvGrpSpPr>
        <p:grpSpPr>
          <a:xfrm>
            <a:off x="342900" y="4201024"/>
            <a:ext cx="6167400" cy="961208"/>
            <a:chOff x="342900" y="3972424"/>
            <a:chExt cx="6167400" cy="961208"/>
          </a:xfrm>
        </p:grpSpPr>
        <p:sp>
          <p:nvSpPr>
            <p:cNvPr id="375" name="Google Shape;375;p11"/>
            <p:cNvSpPr txBox="1"/>
            <p:nvPr/>
          </p:nvSpPr>
          <p:spPr>
            <a:xfrm>
              <a:off x="342900" y="3972424"/>
              <a:ext cx="61674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Can use single or double quotes - don’t mix them!</a:t>
              </a:r>
              <a:endPara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76" name="Google Shape;376;p11"/>
            <p:cNvSpPr txBox="1"/>
            <p:nvPr/>
          </p:nvSpPr>
          <p:spPr>
            <a:xfrm>
              <a:off x="403550" y="4471932"/>
              <a:ext cx="48246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en-US" sz="1800" u="none" cap="none" strike="noStrike">
                  <a:solidFill>
                    <a:srgbClr val="0000FF"/>
                  </a:solidFill>
                  <a:latin typeface="Consolas"/>
                  <a:ea typeface="Consolas"/>
                  <a:cs typeface="Consolas"/>
                  <a:sym typeface="Consolas"/>
                </a:rPr>
                <a:t>''     ""     ''' '''     """ """</a:t>
              </a:r>
              <a:endParaRPr b="1" i="0" sz="1800" u="none" cap="none" strike="noStrik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  <p:sp>
        <p:nvSpPr>
          <p:cNvPr id="377" name="Google Shape;377;p11"/>
          <p:cNvSpPr/>
          <p:nvPr/>
        </p:nvSpPr>
        <p:spPr>
          <a:xfrm>
            <a:off x="6510300" y="3972425"/>
            <a:ext cx="2236200" cy="1062300"/>
          </a:xfrm>
          <a:prstGeom prst="roundRect">
            <a:avLst>
              <a:gd fmla="val 16667" name="adj"/>
            </a:avLst>
          </a:prstGeom>
          <a:solidFill>
            <a:srgbClr val="F6A38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Pick one approach and remain consistent throughout your code.</a:t>
            </a:r>
            <a:endParaRPr b="1" i="0" sz="1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378" name="Google Shape;378;p11"/>
          <p:cNvGrpSpPr/>
          <p:nvPr/>
        </p:nvGrpSpPr>
        <p:grpSpPr>
          <a:xfrm>
            <a:off x="342900" y="2011359"/>
            <a:ext cx="6167400" cy="470868"/>
            <a:chOff x="342900" y="2653632"/>
            <a:chExt cx="6167400" cy="470868"/>
          </a:xfrm>
        </p:grpSpPr>
        <p:sp>
          <p:nvSpPr>
            <p:cNvPr id="379" name="Google Shape;379;p11"/>
            <p:cNvSpPr txBox="1"/>
            <p:nvPr/>
          </p:nvSpPr>
          <p:spPr>
            <a:xfrm>
              <a:off x="342900" y="2662800"/>
              <a:ext cx="61674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Assignment:  </a:t>
              </a:r>
              <a:endPara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80" name="Google Shape;380;p11"/>
            <p:cNvSpPr txBox="1"/>
            <p:nvPr/>
          </p:nvSpPr>
          <p:spPr>
            <a:xfrm>
              <a:off x="2004450" y="2653632"/>
              <a:ext cx="41910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en-US" sz="1800" u="none" cap="none" strike="noStrike">
                  <a:solidFill>
                    <a:srgbClr val="0000FF"/>
                  </a:solidFill>
                  <a:latin typeface="Consolas"/>
                  <a:ea typeface="Consolas"/>
                  <a:cs typeface="Consolas"/>
                  <a:sym typeface="Consolas"/>
                </a:rPr>
                <a:t>some_str = "This is a string"</a:t>
              </a:r>
              <a:endParaRPr b="1" i="0" sz="1800" u="none" cap="none" strike="noStrik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2ba87e75654_1_106"/>
          <p:cNvSpPr txBox="1"/>
          <p:nvPr/>
        </p:nvSpPr>
        <p:spPr>
          <a:xfrm>
            <a:off x="342900" y="457200"/>
            <a:ext cx="2516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US" sz="3000" u="none" cap="none" strike="noStrike">
                <a:solidFill>
                  <a:srgbClr val="EA5B2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Strings</a:t>
            </a:r>
            <a:r>
              <a:rPr b="0" i="0" lang="en-US" sz="3000" u="none" cap="none" strike="noStrike">
                <a:solidFill>
                  <a:srgbClr val="EA5B2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1" i="0" lang="en-US" sz="30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str</a:t>
            </a:r>
            <a:endParaRPr b="0" i="0" sz="3000" u="none" cap="none" strike="noStrike">
              <a:solidFill>
                <a:srgbClr val="EA5B25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386" name="Google Shape;386;g2ba87e75654_1_106"/>
          <p:cNvSpPr txBox="1"/>
          <p:nvPr/>
        </p:nvSpPr>
        <p:spPr>
          <a:xfrm>
            <a:off x="342900" y="1231450"/>
            <a:ext cx="8421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</a:t>
            </a:r>
            <a:r>
              <a:rPr b="1" i="0" lang="en-US" sz="1800" u="none" cap="none" strike="noStrik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input()</a:t>
            </a:r>
            <a:r>
              <a:rPr b="0" i="0" lang="en-US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function returns everything as a string. </a:t>
            </a:r>
            <a:endParaRPr b="0" i="0" sz="18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87" name="Google Shape;387;g2ba87e75654_1_106"/>
          <p:cNvSpPr txBox="1"/>
          <p:nvPr/>
        </p:nvSpPr>
        <p:spPr>
          <a:xfrm>
            <a:off x="342900" y="3786350"/>
            <a:ext cx="4319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If we don’t convert the input, we get an interesting result. Let’s find out!</a:t>
            </a:r>
            <a:endParaRPr b="0" i="0" sz="1800" u="none" cap="none" strike="noStrike">
              <a:solidFill>
                <a:srgbClr val="FF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88" name="Google Shape;388;g2ba87e75654_1_106"/>
          <p:cNvSpPr txBox="1"/>
          <p:nvPr/>
        </p:nvSpPr>
        <p:spPr>
          <a:xfrm>
            <a:off x="342000" y="1990683"/>
            <a:ext cx="8421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If we want to perform mathematical calculations, we need to convert what </a:t>
            </a:r>
            <a:r>
              <a:rPr b="1" i="0" lang="en-US" sz="1800" u="none" cap="none" strike="noStrike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</a:rPr>
              <a:t>input()</a:t>
            </a:r>
            <a:r>
              <a:rPr b="0" i="0" lang="en-US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gives us to valid numbers.</a:t>
            </a:r>
            <a:endParaRPr b="0" i="0" sz="18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89" name="Google Shape;389;g2ba87e75654_1_106"/>
          <p:cNvSpPr txBox="1"/>
          <p:nvPr/>
        </p:nvSpPr>
        <p:spPr>
          <a:xfrm>
            <a:off x="342900" y="3027117"/>
            <a:ext cx="8421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Use the </a:t>
            </a:r>
            <a:r>
              <a:rPr b="1" i="0" lang="en-US" sz="1800" u="none" cap="none" strike="noStrik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int()</a:t>
            </a:r>
            <a:r>
              <a:rPr b="0" i="0" lang="en-US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and </a:t>
            </a:r>
            <a:r>
              <a:rPr b="1" i="0" lang="en-US" sz="1800" u="none" cap="none" strike="noStrik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float()</a:t>
            </a:r>
            <a:r>
              <a:rPr b="0" i="0" lang="en-US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functions to convert to numeric.</a:t>
            </a:r>
            <a:endParaRPr b="0" i="0" sz="18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13"/>
          <p:cNvSpPr txBox="1"/>
          <p:nvPr/>
        </p:nvSpPr>
        <p:spPr>
          <a:xfrm>
            <a:off x="342900" y="457200"/>
            <a:ext cx="3811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US" sz="3000" u="none" cap="none" strike="noStrike">
                <a:solidFill>
                  <a:srgbClr val="EA5B2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Truth values</a:t>
            </a:r>
            <a:r>
              <a:rPr b="0" i="0" lang="en-US" sz="3000" u="none" cap="none" strike="noStrike">
                <a:solidFill>
                  <a:srgbClr val="EA5B2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1" i="0" lang="en-US" sz="30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bool</a:t>
            </a:r>
            <a:endParaRPr b="1" i="0" sz="300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395" name="Google Shape;395;p13"/>
          <p:cNvGrpSpPr/>
          <p:nvPr/>
        </p:nvGrpSpPr>
        <p:grpSpPr>
          <a:xfrm>
            <a:off x="342938" y="1062800"/>
            <a:ext cx="6317721" cy="461805"/>
            <a:chOff x="342900" y="1290320"/>
            <a:chExt cx="6413279" cy="461805"/>
          </a:xfrm>
        </p:grpSpPr>
        <p:sp>
          <p:nvSpPr>
            <p:cNvPr id="396" name="Google Shape;396;p13"/>
            <p:cNvSpPr txBox="1"/>
            <p:nvPr/>
          </p:nvSpPr>
          <p:spPr>
            <a:xfrm>
              <a:off x="342900" y="1290420"/>
              <a:ext cx="38916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Object of type </a:t>
              </a:r>
              <a:r>
                <a:rPr b="1" i="0" lang="en-US" sz="1800" u="none" cap="none" strike="noStrike">
                  <a:solidFill>
                    <a:srgbClr val="0000FF"/>
                  </a:solidFill>
                  <a:latin typeface="Consolas"/>
                  <a:ea typeface="Consolas"/>
                  <a:cs typeface="Consolas"/>
                  <a:sym typeface="Consolas"/>
                </a:rPr>
                <a:t>bool</a:t>
              </a:r>
              <a:r>
                <a:rPr b="0" i="0" lang="en-US" sz="18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  =  true or false</a:t>
              </a:r>
              <a:endPara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97" name="Google Shape;397;p13"/>
            <p:cNvSpPr txBox="1"/>
            <p:nvPr/>
          </p:nvSpPr>
          <p:spPr>
            <a:xfrm>
              <a:off x="4605490" y="1290425"/>
              <a:ext cx="11211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en-US" sz="1800" u="none" cap="none" strike="noStrike">
                  <a:solidFill>
                    <a:srgbClr val="0000FF"/>
                  </a:solidFill>
                  <a:latin typeface="Consolas"/>
                  <a:ea typeface="Consolas"/>
                  <a:cs typeface="Consolas"/>
                  <a:sym typeface="Consolas"/>
                </a:rPr>
                <a:t>True</a:t>
              </a:r>
              <a:endParaRPr b="1" i="0" sz="1800" u="none" cap="none" strike="noStrik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398" name="Google Shape;398;p13"/>
            <p:cNvSpPr txBox="1"/>
            <p:nvPr/>
          </p:nvSpPr>
          <p:spPr>
            <a:xfrm>
              <a:off x="5763479" y="1290320"/>
              <a:ext cx="9927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en-US" sz="1800" u="none" cap="none" strike="noStrike">
                  <a:solidFill>
                    <a:srgbClr val="0000FF"/>
                  </a:solidFill>
                  <a:latin typeface="Consolas"/>
                  <a:ea typeface="Consolas"/>
                  <a:cs typeface="Consolas"/>
                  <a:sym typeface="Consolas"/>
                </a:rPr>
                <a:t>False</a:t>
              </a:r>
              <a:endParaRPr b="1" i="0" sz="1800" u="none" cap="none" strike="noStrik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  <p:grpSp>
        <p:nvGrpSpPr>
          <p:cNvPr id="399" name="Google Shape;399;p13"/>
          <p:cNvGrpSpPr/>
          <p:nvPr/>
        </p:nvGrpSpPr>
        <p:grpSpPr>
          <a:xfrm>
            <a:off x="342901" y="1636041"/>
            <a:ext cx="5723964" cy="1146130"/>
            <a:chOff x="342900" y="1995620"/>
            <a:chExt cx="6167400" cy="658355"/>
          </a:xfrm>
        </p:grpSpPr>
        <p:sp>
          <p:nvSpPr>
            <p:cNvPr id="400" name="Google Shape;400;p13"/>
            <p:cNvSpPr txBox="1"/>
            <p:nvPr/>
          </p:nvSpPr>
          <p:spPr>
            <a:xfrm>
              <a:off x="342900" y="1995620"/>
              <a:ext cx="6167400" cy="42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With the </a:t>
              </a:r>
              <a:r>
                <a:rPr b="1" i="0" lang="en-US" sz="1800" u="none" cap="none" strike="noStrike">
                  <a:solidFill>
                    <a:srgbClr val="0000FF"/>
                  </a:solidFill>
                  <a:latin typeface="Consolas"/>
                  <a:ea typeface="Consolas"/>
                  <a:cs typeface="Consolas"/>
                  <a:sym typeface="Consolas"/>
                </a:rPr>
                <a:t>bool()</a:t>
              </a:r>
              <a:r>
                <a:rPr b="0" i="0" lang="en-US" sz="18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 function, we can produce booleans from other objects</a:t>
              </a:r>
              <a:endPara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01" name="Google Shape;401;p13"/>
            <p:cNvSpPr txBox="1"/>
            <p:nvPr/>
          </p:nvSpPr>
          <p:spPr>
            <a:xfrm>
              <a:off x="342900" y="2388775"/>
              <a:ext cx="1291200" cy="265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en-US" sz="1800" u="none" cap="none" strike="noStrike">
                  <a:solidFill>
                    <a:srgbClr val="0000FF"/>
                  </a:solidFill>
                  <a:latin typeface="Consolas"/>
                  <a:ea typeface="Consolas"/>
                  <a:cs typeface="Consolas"/>
                  <a:sym typeface="Consolas"/>
                </a:rPr>
                <a:t>bool(0)</a:t>
              </a:r>
              <a:endParaRPr b="1" i="0" sz="1800" u="none" cap="none" strike="noStrik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402" name="Google Shape;402;p13"/>
            <p:cNvSpPr txBox="1"/>
            <p:nvPr/>
          </p:nvSpPr>
          <p:spPr>
            <a:xfrm>
              <a:off x="2248650" y="2388775"/>
              <a:ext cx="1291200" cy="265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en-US" sz="1800" u="none" cap="none" strike="noStrike">
                  <a:solidFill>
                    <a:srgbClr val="0000FF"/>
                  </a:solidFill>
                  <a:latin typeface="Consolas"/>
                  <a:ea typeface="Consolas"/>
                  <a:cs typeface="Consolas"/>
                  <a:sym typeface="Consolas"/>
                </a:rPr>
                <a:t>bool(.5)</a:t>
              </a:r>
              <a:endParaRPr b="1" i="0" sz="1800" u="none" cap="none" strike="noStrik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403" name="Google Shape;403;p13"/>
            <p:cNvSpPr txBox="1"/>
            <p:nvPr/>
          </p:nvSpPr>
          <p:spPr>
            <a:xfrm>
              <a:off x="4154400" y="2388775"/>
              <a:ext cx="2109300" cy="265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en-US" sz="1800" u="none" cap="none" strike="noStrike">
                  <a:solidFill>
                    <a:srgbClr val="0000FF"/>
                  </a:solidFill>
                  <a:latin typeface="Consolas"/>
                  <a:ea typeface="Consolas"/>
                  <a:cs typeface="Consolas"/>
                  <a:sym typeface="Consolas"/>
                </a:rPr>
                <a:t>bool("ciao!")</a:t>
              </a:r>
              <a:endParaRPr b="1" i="0" sz="1800" u="none" cap="none" strike="noStrik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  <p:grpSp>
        <p:nvGrpSpPr>
          <p:cNvPr id="404" name="Google Shape;404;p13"/>
          <p:cNvGrpSpPr/>
          <p:nvPr/>
        </p:nvGrpSpPr>
        <p:grpSpPr>
          <a:xfrm>
            <a:off x="342900" y="3970991"/>
            <a:ext cx="6167400" cy="876084"/>
            <a:chOff x="342900" y="4047191"/>
            <a:chExt cx="6167400" cy="876084"/>
          </a:xfrm>
        </p:grpSpPr>
        <p:sp>
          <p:nvSpPr>
            <p:cNvPr id="405" name="Google Shape;405;p13"/>
            <p:cNvSpPr txBox="1"/>
            <p:nvPr/>
          </p:nvSpPr>
          <p:spPr>
            <a:xfrm>
              <a:off x="342900" y="4047191"/>
              <a:ext cx="61674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Logical operators already implemented</a:t>
              </a:r>
              <a:endPara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06" name="Google Shape;406;p13"/>
            <p:cNvSpPr txBox="1"/>
            <p:nvPr/>
          </p:nvSpPr>
          <p:spPr>
            <a:xfrm>
              <a:off x="342925" y="4461575"/>
              <a:ext cx="6636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en-US" sz="1800" u="none" cap="none" strike="noStrike">
                  <a:solidFill>
                    <a:srgbClr val="0000FF"/>
                  </a:solidFill>
                  <a:latin typeface="Consolas"/>
                  <a:ea typeface="Consolas"/>
                  <a:cs typeface="Consolas"/>
                  <a:sym typeface="Consolas"/>
                </a:rPr>
                <a:t>and</a:t>
              </a:r>
              <a:endParaRPr b="1" i="0" sz="1800" u="none" cap="none" strike="noStrik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407" name="Google Shape;407;p13"/>
            <p:cNvSpPr txBox="1"/>
            <p:nvPr/>
          </p:nvSpPr>
          <p:spPr>
            <a:xfrm>
              <a:off x="1734275" y="4461575"/>
              <a:ext cx="5403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en-US" sz="1800" u="none" cap="none" strike="noStrike">
                  <a:solidFill>
                    <a:srgbClr val="0000FF"/>
                  </a:solidFill>
                  <a:latin typeface="Consolas"/>
                  <a:ea typeface="Consolas"/>
                  <a:cs typeface="Consolas"/>
                  <a:sym typeface="Consolas"/>
                </a:rPr>
                <a:t>or</a:t>
              </a:r>
              <a:endParaRPr b="1" i="0" sz="1800" u="none" cap="none" strike="noStrik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408" name="Google Shape;408;p13"/>
            <p:cNvSpPr txBox="1"/>
            <p:nvPr/>
          </p:nvSpPr>
          <p:spPr>
            <a:xfrm>
              <a:off x="3002325" y="4461575"/>
              <a:ext cx="6639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en-US" sz="1800" u="none" cap="none" strike="noStrike">
                  <a:solidFill>
                    <a:srgbClr val="0000FF"/>
                  </a:solidFill>
                  <a:latin typeface="Consolas"/>
                  <a:ea typeface="Consolas"/>
                  <a:cs typeface="Consolas"/>
                  <a:sym typeface="Consolas"/>
                </a:rPr>
                <a:t>not</a:t>
              </a:r>
              <a:endParaRPr b="1" i="0" sz="1800" u="none" cap="none" strike="noStrik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  <p:grpSp>
        <p:nvGrpSpPr>
          <p:cNvPr id="409" name="Google Shape;409;p13"/>
          <p:cNvGrpSpPr/>
          <p:nvPr/>
        </p:nvGrpSpPr>
        <p:grpSpPr>
          <a:xfrm>
            <a:off x="342876" y="2907298"/>
            <a:ext cx="6167400" cy="876084"/>
            <a:chOff x="342900" y="3010791"/>
            <a:chExt cx="6167400" cy="876084"/>
          </a:xfrm>
        </p:grpSpPr>
        <p:sp>
          <p:nvSpPr>
            <p:cNvPr id="410" name="Google Shape;410;p13"/>
            <p:cNvSpPr txBox="1"/>
            <p:nvPr/>
          </p:nvSpPr>
          <p:spPr>
            <a:xfrm>
              <a:off x="342900" y="3010791"/>
              <a:ext cx="61674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Output of comparison operators</a:t>
              </a:r>
              <a:endPara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11" name="Google Shape;411;p13"/>
            <p:cNvSpPr txBox="1"/>
            <p:nvPr/>
          </p:nvSpPr>
          <p:spPr>
            <a:xfrm>
              <a:off x="342925" y="3425175"/>
              <a:ext cx="9528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en-US" sz="1800" u="none" cap="none" strike="noStrike">
                  <a:solidFill>
                    <a:srgbClr val="0000FF"/>
                  </a:solidFill>
                  <a:latin typeface="Consolas"/>
                  <a:ea typeface="Consolas"/>
                  <a:cs typeface="Consolas"/>
                  <a:sym typeface="Consolas"/>
                </a:rPr>
                <a:t>2 == 5 </a:t>
              </a:r>
              <a:endParaRPr b="1" i="0" sz="1800" u="none" cap="none" strike="noStrik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412" name="Google Shape;412;p13"/>
            <p:cNvSpPr txBox="1"/>
            <p:nvPr/>
          </p:nvSpPr>
          <p:spPr>
            <a:xfrm>
              <a:off x="1629575" y="3425175"/>
              <a:ext cx="10389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en-US" sz="1800" u="none" cap="none" strike="noStrike">
                  <a:solidFill>
                    <a:srgbClr val="0000FF"/>
                  </a:solidFill>
                  <a:latin typeface="Consolas"/>
                  <a:ea typeface="Consolas"/>
                  <a:cs typeface="Consolas"/>
                  <a:sym typeface="Consolas"/>
                </a:rPr>
                <a:t>2 != 5</a:t>
              </a:r>
              <a:endParaRPr b="1" i="0" sz="1800" u="none" cap="none" strike="noStrik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413" name="Google Shape;413;p13"/>
            <p:cNvSpPr txBox="1"/>
            <p:nvPr/>
          </p:nvSpPr>
          <p:spPr>
            <a:xfrm>
              <a:off x="3002325" y="3425175"/>
              <a:ext cx="10878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en-US" sz="1800" u="none" cap="none" strike="noStrike">
                  <a:solidFill>
                    <a:srgbClr val="0000FF"/>
                  </a:solidFill>
                  <a:latin typeface="Consolas"/>
                  <a:ea typeface="Consolas"/>
                  <a:cs typeface="Consolas"/>
                  <a:sym typeface="Consolas"/>
                </a:rPr>
                <a:t>.2 &lt; .5</a:t>
              </a:r>
              <a:endParaRPr b="1" i="0" sz="1800" u="none" cap="none" strike="noStrik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  <p:sp>
        <p:nvSpPr>
          <p:cNvPr id="414" name="Google Shape;414;p13"/>
          <p:cNvSpPr/>
          <p:nvPr/>
        </p:nvSpPr>
        <p:spPr>
          <a:xfrm>
            <a:off x="6169350" y="1524600"/>
            <a:ext cx="2879400" cy="1500300"/>
          </a:xfrm>
          <a:prstGeom prst="roundRect">
            <a:avLst>
              <a:gd fmla="val 16667" name="adj"/>
            </a:avLst>
          </a:prstGeom>
          <a:solidFill>
            <a:srgbClr val="F6A38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bool(0)</a:t>
            </a:r>
            <a:r>
              <a:rPr b="1" i="0" lang="en-US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➪ </a:t>
            </a:r>
            <a:r>
              <a:rPr b="1" i="0" lang="en-US" sz="1400" u="none" cap="none" strike="noStrik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False</a:t>
            </a:r>
            <a:endParaRPr b="1" i="0" sz="1400" u="none" cap="none" strike="noStrike">
              <a:solidFill>
                <a:srgbClr val="0000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bool(1)</a:t>
            </a:r>
            <a:r>
              <a:rPr b="1" i="0" lang="en-US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➪ </a:t>
            </a:r>
            <a:r>
              <a:rPr b="1" i="0" lang="en-US" sz="1400" u="none" cap="none" strike="noStrik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endParaRPr b="1" i="0" sz="1400" u="none" cap="none" strike="noStrike">
              <a:solidFill>
                <a:srgbClr val="0000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bool(0.0)</a:t>
            </a:r>
            <a:r>
              <a:rPr b="1" i="0" lang="en-US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➪ </a:t>
            </a:r>
            <a:r>
              <a:rPr b="1" i="0" lang="en-US" sz="1400" u="none" cap="none" strike="noStrik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False</a:t>
            </a:r>
            <a:endParaRPr b="1" i="0" sz="1400" u="none" cap="none" strike="noStrike">
              <a:solidFill>
                <a:srgbClr val="0000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bool(0.1)</a:t>
            </a:r>
            <a:r>
              <a:rPr b="1" i="0" lang="en-US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➪ </a:t>
            </a:r>
            <a:r>
              <a:rPr b="1" i="0" lang="en-US" sz="1400" u="none" cap="none" strike="noStrik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endParaRPr b="1" i="0" sz="1400" u="none" cap="none" strike="noStrike">
              <a:solidFill>
                <a:srgbClr val="0000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1400" u="none" cap="none" strike="noStrik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bool("")</a:t>
            </a:r>
            <a:r>
              <a:rPr b="1" i="0" lang="en-US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➪ </a:t>
            </a:r>
            <a:r>
              <a:rPr b="1" i="0" lang="en-US" sz="1400" u="none" cap="none" strike="noStrik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False</a:t>
            </a:r>
            <a:endParaRPr b="1" i="0" sz="1400" u="none" cap="none" strike="noStrike">
              <a:solidFill>
                <a:srgbClr val="0000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bool("a string")</a:t>
            </a:r>
            <a:r>
              <a:rPr b="1" i="0" lang="en-US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➪ </a:t>
            </a:r>
            <a:r>
              <a:rPr b="1" i="0" lang="en-US" sz="1400" u="none" cap="none" strike="noStrik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endParaRPr b="1" i="0" sz="1400" u="none" cap="none" strike="noStrike">
              <a:solidFill>
                <a:srgbClr val="0000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8ADC5"/>
        </a:solidFill>
      </p:bgPr>
    </p:bg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15"/>
          <p:cNvSpPr txBox="1"/>
          <p:nvPr/>
        </p:nvSpPr>
        <p:spPr>
          <a:xfrm>
            <a:off x="984450" y="1755900"/>
            <a:ext cx="7175100" cy="16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700"/>
              <a:buFont typeface="Arial"/>
              <a:buNone/>
            </a:pPr>
            <a:r>
              <a:rPr b="1" i="0" lang="en-US" sz="47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Conditions</a:t>
            </a:r>
            <a:endParaRPr b="1" i="0" sz="47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700"/>
              <a:buFont typeface="Arial"/>
              <a:buNone/>
            </a:pPr>
            <a:r>
              <a:rPr b="1" i="0" lang="en-US" sz="4700" u="none" cap="none" strike="noStrike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if..elif..else</a:t>
            </a:r>
            <a:endParaRPr b="1" i="0" sz="4700" u="none" cap="none" strike="noStrike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16"/>
          <p:cNvSpPr txBox="1"/>
          <p:nvPr/>
        </p:nvSpPr>
        <p:spPr>
          <a:xfrm>
            <a:off x="342900" y="457200"/>
            <a:ext cx="3811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US" sz="3000" u="none" cap="none" strike="noStrike">
                <a:solidFill>
                  <a:srgbClr val="EA5B2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Conditions</a:t>
            </a:r>
            <a:endParaRPr b="0" i="0" sz="3000" u="none" cap="none" strike="noStrike">
              <a:solidFill>
                <a:srgbClr val="EA5B25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425" name="Google Shape;425;p16"/>
          <p:cNvSpPr txBox="1"/>
          <p:nvPr/>
        </p:nvSpPr>
        <p:spPr>
          <a:xfrm>
            <a:off x="342900" y="1065750"/>
            <a:ext cx="8105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Often we want to run a piece of code only if certain conditions are met.</a:t>
            </a:r>
            <a:endParaRPr b="0" i="0" sz="18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We can do that using </a:t>
            </a:r>
            <a:r>
              <a:rPr b="1" i="0" lang="en-US" sz="1800" u="none" cap="none" strike="noStrik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b="0" i="0" lang="en-US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statements!</a:t>
            </a:r>
            <a:endParaRPr b="0" i="0" sz="18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26" name="Google Shape;426;p16"/>
          <p:cNvSpPr txBox="1"/>
          <p:nvPr/>
        </p:nvSpPr>
        <p:spPr>
          <a:xfrm>
            <a:off x="342900" y="1797550"/>
            <a:ext cx="37155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b="1" i="0" lang="en-US" sz="1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i="0" lang="en-US" sz="1800" u="none" cap="none" strike="noStrike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&lt;test1&gt;</a:t>
            </a:r>
            <a:r>
              <a:rPr b="1" i="0" lang="en-US" sz="1800" u="none" cap="none" strike="noStrik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endParaRPr b="1" i="0" sz="1800" u="none" cap="none" strike="noStrike">
              <a:solidFill>
                <a:srgbClr val="0000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i="0" lang="en-US" sz="1800" u="none" cap="none" strike="noStrike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&lt;code if test1 is true&gt;</a:t>
            </a:r>
            <a:endParaRPr b="1" i="0" sz="1800" u="none" cap="none" strike="noStrike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elif</a:t>
            </a:r>
            <a:r>
              <a:rPr b="1" i="0" lang="en-US" sz="18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i="0" lang="en-US" sz="1800" u="none" cap="none" strike="noStrike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&lt;test2&gt;</a:t>
            </a:r>
            <a:r>
              <a:rPr b="1" i="0" lang="en-US" sz="1800" u="none" cap="none" strike="noStrik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endParaRPr b="1" i="0" sz="1800" u="none" cap="none" strike="noStrike">
              <a:solidFill>
                <a:srgbClr val="0000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  &lt;code if test2 is true&gt;</a:t>
            </a:r>
            <a:endParaRPr b="1" i="0" sz="1800" u="none" cap="none" strike="noStrike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else:</a:t>
            </a:r>
            <a:endParaRPr b="1" i="0" sz="1800" u="none" cap="none" strike="noStrike">
              <a:solidFill>
                <a:srgbClr val="0000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i="0" lang="en-US" sz="1800" u="none" cap="none" strike="noStrike">
                <a:solidFill>
                  <a:srgbClr val="5F5F5F"/>
                </a:solidFill>
                <a:latin typeface="Consolas"/>
                <a:ea typeface="Consolas"/>
                <a:cs typeface="Consolas"/>
                <a:sym typeface="Consolas"/>
              </a:rPr>
              <a:t>&lt;code if test1 AND</a:t>
            </a:r>
            <a:endParaRPr b="1" i="0" sz="1800" u="none" cap="none" strike="noStrike">
              <a:solidFill>
                <a:srgbClr val="5F5F5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5F5F5F"/>
                </a:solidFill>
                <a:latin typeface="Consolas"/>
                <a:ea typeface="Consolas"/>
                <a:cs typeface="Consolas"/>
                <a:sym typeface="Consolas"/>
              </a:rPr>
              <a:t>     test2 are both False&gt;</a:t>
            </a:r>
            <a:endParaRPr b="1" i="0" sz="1800" u="none" cap="none" strike="noStrike">
              <a:solidFill>
                <a:srgbClr val="5F5F5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27" name="Google Shape;427;p16"/>
          <p:cNvSpPr txBox="1"/>
          <p:nvPr/>
        </p:nvSpPr>
        <p:spPr>
          <a:xfrm>
            <a:off x="4434726" y="1804650"/>
            <a:ext cx="35712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if x &gt; 0:</a:t>
            </a:r>
            <a:endParaRPr b="1" i="0" sz="1800" u="none" cap="none" strike="noStrike">
              <a:solidFill>
                <a:srgbClr val="0000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    print("x is positive")</a:t>
            </a:r>
            <a:endParaRPr b="1" i="0" sz="1800" u="none" cap="none" strike="noStrike">
              <a:solidFill>
                <a:srgbClr val="0000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elif x == 0:</a:t>
            </a:r>
            <a:endParaRPr b="1" i="0" sz="1800" u="none" cap="none" strike="noStrike">
              <a:solidFill>
                <a:srgbClr val="0000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    print("x is 0")</a:t>
            </a:r>
            <a:endParaRPr b="1" i="0" sz="1800" u="none" cap="none" strike="noStrike">
              <a:solidFill>
                <a:srgbClr val="0000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else:</a:t>
            </a:r>
            <a:endParaRPr b="1" i="0" sz="1800" u="none" cap="none" strike="noStrike">
              <a:solidFill>
                <a:srgbClr val="0000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    print("x is negative")</a:t>
            </a:r>
            <a:endParaRPr b="1" i="0" sz="1800" u="none" cap="none" strike="noStrike">
              <a:solidFill>
                <a:srgbClr val="0000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28" name="Google Shape;428;p16"/>
          <p:cNvSpPr txBox="1"/>
          <p:nvPr/>
        </p:nvSpPr>
        <p:spPr>
          <a:xfrm>
            <a:off x="342900" y="3893050"/>
            <a:ext cx="4464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First example of a compound statement!</a:t>
            </a:r>
            <a:endParaRPr b="0" i="0" sz="18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29" name="Google Shape;429;p16"/>
          <p:cNvSpPr txBox="1"/>
          <p:nvPr/>
        </p:nvSpPr>
        <p:spPr>
          <a:xfrm>
            <a:off x="342900" y="4249525"/>
            <a:ext cx="3383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EA5B2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Indentation is key!</a:t>
            </a:r>
            <a:endParaRPr b="1" i="0" sz="1800" u="none" cap="none" strike="noStrike">
              <a:solidFill>
                <a:srgbClr val="EA5B2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EA5B2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Colons are key!</a:t>
            </a:r>
            <a:endParaRPr b="1" i="0" sz="1800" u="none" cap="none" strike="noStrike">
              <a:solidFill>
                <a:srgbClr val="EA5B2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17"/>
          <p:cNvSpPr txBox="1"/>
          <p:nvPr/>
        </p:nvSpPr>
        <p:spPr>
          <a:xfrm>
            <a:off x="2004900" y="2202300"/>
            <a:ext cx="5134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-US" sz="3600" u="none" cap="none" strike="noStrike">
                <a:solidFill>
                  <a:srgbClr val="EA5B2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Let’s Try This Together</a:t>
            </a:r>
            <a:endParaRPr b="0" i="0" sz="3600" u="none" cap="none" strike="noStrike">
              <a:solidFill>
                <a:srgbClr val="EA5B25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2bd3b3b0415_0_296"/>
          <p:cNvSpPr txBox="1"/>
          <p:nvPr/>
        </p:nvSpPr>
        <p:spPr>
          <a:xfrm>
            <a:off x="342900" y="457200"/>
            <a:ext cx="3811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US" sz="3000" u="none" cap="none" strike="noStrike">
                <a:solidFill>
                  <a:srgbClr val="EA5B2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Conditions</a:t>
            </a:r>
            <a:endParaRPr b="0" i="0" sz="3000" u="none" cap="none" strike="noStrike">
              <a:solidFill>
                <a:srgbClr val="EA5B25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440" name="Google Shape;440;g2bd3b3b0415_0_296"/>
          <p:cNvSpPr txBox="1"/>
          <p:nvPr/>
        </p:nvSpPr>
        <p:spPr>
          <a:xfrm>
            <a:off x="342900" y="1370550"/>
            <a:ext cx="8105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If we have multiple conditions to test together, we use </a:t>
            </a:r>
            <a:r>
              <a:rPr b="1" i="0" lang="en-US" sz="1800" u="none" cap="none" strike="noStrik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and</a:t>
            </a:r>
            <a:r>
              <a:rPr b="0" i="0" lang="en-US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or </a:t>
            </a:r>
            <a:r>
              <a:rPr b="1" i="0" lang="en-US" sz="1800" u="none" cap="none" strike="noStrik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or</a:t>
            </a:r>
            <a:r>
              <a:rPr b="0" i="0" lang="en-US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endParaRPr b="0" i="0" sz="18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41" name="Google Shape;441;g2bd3b3b0415_0_296"/>
          <p:cNvSpPr txBox="1"/>
          <p:nvPr/>
        </p:nvSpPr>
        <p:spPr>
          <a:xfrm>
            <a:off x="342900" y="1931650"/>
            <a:ext cx="8105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and</a:t>
            </a:r>
            <a:r>
              <a:rPr b="0" i="0" lang="en-US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All conditions MUST BE </a:t>
            </a:r>
            <a:r>
              <a:rPr b="1" i="0" lang="en-US" sz="1800" u="none" cap="none" strike="noStrik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b="0" i="0" lang="en-US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in order for the complete evaluation to be </a:t>
            </a:r>
            <a:r>
              <a:rPr b="1" i="0" lang="en-US" sz="1800" u="none" cap="none" strike="noStrike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b="0" i="0" lang="en-US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 If any condition is </a:t>
            </a:r>
            <a:r>
              <a:rPr b="1" i="0" lang="en-US" sz="1800" u="none" cap="none" strike="noStrike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</a:rPr>
              <a:t>False</a:t>
            </a:r>
            <a:r>
              <a:rPr b="0" i="0" lang="en-US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the entire evaluation is </a:t>
            </a:r>
            <a:r>
              <a:rPr b="1" i="0" lang="en-US" sz="1800" u="none" cap="none" strike="noStrike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</a:rPr>
              <a:t>False</a:t>
            </a:r>
            <a:r>
              <a:rPr b="0" i="0" lang="en-US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endParaRPr b="0" i="0" sz="18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42" name="Google Shape;442;g2bd3b3b0415_0_296"/>
          <p:cNvSpPr txBox="1"/>
          <p:nvPr/>
        </p:nvSpPr>
        <p:spPr>
          <a:xfrm>
            <a:off x="342900" y="2769950"/>
            <a:ext cx="72819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or</a:t>
            </a:r>
            <a:r>
              <a:rPr b="0" i="0" lang="en-US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All conditions MUST BE </a:t>
            </a:r>
            <a:r>
              <a:rPr b="1" i="0" lang="en-US" sz="1800" u="none" cap="none" strike="noStrik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False</a:t>
            </a:r>
            <a:r>
              <a:rPr b="0" i="0" lang="en-US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in order for the complete evaluation to be </a:t>
            </a:r>
            <a:r>
              <a:rPr b="1" i="0" lang="en-US" sz="1800" u="none" cap="none" strike="noStrike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</a:rPr>
              <a:t>False</a:t>
            </a:r>
            <a:r>
              <a:rPr b="0" i="0" lang="en-US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 If any condition is </a:t>
            </a:r>
            <a:r>
              <a:rPr b="1" i="0" lang="en-US" sz="1800" u="none" cap="none" strike="noStrike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b="0" i="0" lang="en-US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the entire evaluation is </a:t>
            </a:r>
            <a:r>
              <a:rPr b="1" i="0" lang="en-US" sz="1800" u="none" cap="none" strike="noStrike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b="0" i="0" lang="en-US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endParaRPr b="0" i="0" sz="18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43" name="Google Shape;443;g2bd3b3b0415_0_296"/>
          <p:cNvSpPr txBox="1"/>
          <p:nvPr/>
        </p:nvSpPr>
        <p:spPr>
          <a:xfrm>
            <a:off x="342900" y="3885150"/>
            <a:ext cx="8105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Let’s try this with code.</a:t>
            </a:r>
            <a:endParaRPr b="0" i="0" sz="18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8ADC5"/>
        </a:solidFill>
      </p:bgPr>
    </p:bg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18"/>
          <p:cNvSpPr txBox="1"/>
          <p:nvPr/>
        </p:nvSpPr>
        <p:spPr>
          <a:xfrm>
            <a:off x="984450" y="1755900"/>
            <a:ext cx="7175100" cy="16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700"/>
              <a:buFont typeface="Arial"/>
              <a:buNone/>
            </a:pPr>
            <a:r>
              <a:rPr b="1" i="0" lang="en-US" sz="47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Loops</a:t>
            </a:r>
            <a:endParaRPr b="1" i="0" sz="47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700"/>
              <a:buFont typeface="Arial"/>
              <a:buNone/>
            </a:pPr>
            <a:r>
              <a:rPr b="1" i="0" lang="en-US" sz="4700" u="none" cap="none" strike="noStrike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while</a:t>
            </a:r>
            <a:r>
              <a:rPr b="1" i="0" lang="en-US" sz="47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b="1" i="0" lang="en-US" sz="4700" u="none" cap="none" strike="noStrike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for</a:t>
            </a:r>
            <a:endParaRPr b="1" i="0" sz="4700" u="none" cap="none" strike="noStrike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19"/>
          <p:cNvSpPr txBox="1"/>
          <p:nvPr/>
        </p:nvSpPr>
        <p:spPr>
          <a:xfrm>
            <a:off x="342900" y="457200"/>
            <a:ext cx="3811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US" sz="30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while</a:t>
            </a:r>
            <a:r>
              <a:rPr b="1" i="0" lang="en-US" sz="3000" u="none" cap="none" strike="noStrike">
                <a:solidFill>
                  <a:srgbClr val="EA5B2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loops</a:t>
            </a:r>
            <a:endParaRPr b="0" i="0" sz="3000" u="none" cap="none" strike="noStrike">
              <a:solidFill>
                <a:srgbClr val="EA5B25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454" name="Google Shape;454;p19"/>
          <p:cNvSpPr txBox="1"/>
          <p:nvPr/>
        </p:nvSpPr>
        <p:spPr>
          <a:xfrm>
            <a:off x="342900" y="1206456"/>
            <a:ext cx="8105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Loops allow us to execute the same piece of code several times in a row.</a:t>
            </a:r>
            <a:endParaRPr b="0" i="0" sz="18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How many times or when the looping stops depends on the kind of loop.</a:t>
            </a:r>
            <a:endParaRPr b="0" i="0" sz="18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55" name="Google Shape;455;p19"/>
          <p:cNvSpPr txBox="1"/>
          <p:nvPr/>
        </p:nvSpPr>
        <p:spPr>
          <a:xfrm>
            <a:off x="342900" y="2764969"/>
            <a:ext cx="3715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while</a:t>
            </a:r>
            <a:r>
              <a:rPr b="1" i="0" lang="en-US" sz="1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i="0" lang="en-US" sz="1800" u="none" cap="none" strike="noStrike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&lt;test&gt;</a:t>
            </a:r>
            <a:r>
              <a:rPr b="1" i="0" lang="en-US" sz="1800" u="none" cap="none" strike="noStrik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endParaRPr b="1" i="0" sz="1800" u="none" cap="none" strike="noStrike">
              <a:solidFill>
                <a:srgbClr val="0000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i="0" lang="en-US" sz="1800" u="none" cap="none" strike="noStrike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&lt;code to loop&gt;</a:t>
            </a:r>
            <a:endParaRPr b="1" i="0" sz="1800" u="none" cap="none" strike="noStrike">
              <a:solidFill>
                <a:srgbClr val="5F5F5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56" name="Google Shape;456;p19"/>
          <p:cNvSpPr txBox="1"/>
          <p:nvPr/>
        </p:nvSpPr>
        <p:spPr>
          <a:xfrm>
            <a:off x="3155600" y="2764969"/>
            <a:ext cx="48825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x = 0</a:t>
            </a:r>
            <a:endParaRPr b="1" i="0" sz="1800" u="none" cap="none" strike="noStrike">
              <a:solidFill>
                <a:srgbClr val="0000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while x &lt; 10:</a:t>
            </a:r>
            <a:endParaRPr b="1" i="0" sz="1800" u="none" cap="none" strike="noStrike">
              <a:solidFill>
                <a:srgbClr val="0000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    print("x is", x)</a:t>
            </a:r>
            <a:endParaRPr b="1" i="0" sz="1800" u="none" cap="none" strike="noStrike">
              <a:solidFill>
                <a:srgbClr val="0000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    x = x + 1</a:t>
            </a:r>
            <a:endParaRPr b="1" i="0" sz="1800" u="none" cap="none" strike="noStrike">
              <a:solidFill>
                <a:srgbClr val="0000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57" name="Google Shape;457;p19"/>
          <p:cNvSpPr txBox="1"/>
          <p:nvPr/>
        </p:nvSpPr>
        <p:spPr>
          <a:xfrm>
            <a:off x="342900" y="3762400"/>
            <a:ext cx="43740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EA5B2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Careful!!!</a:t>
            </a:r>
            <a:endParaRPr b="1" i="0" sz="1800" u="none" cap="none" strike="noStrike">
              <a:solidFill>
                <a:srgbClr val="EA5B2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code might never run or run indefinitely! If it runs indefinitely it’s known as an </a:t>
            </a:r>
            <a:r>
              <a:rPr b="1" i="0" lang="en-US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infinite loop</a:t>
            </a:r>
            <a:r>
              <a:rPr b="0" i="0" lang="en-US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endParaRPr b="0" i="0" sz="18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58" name="Google Shape;458;p19"/>
          <p:cNvSpPr txBox="1"/>
          <p:nvPr/>
        </p:nvSpPr>
        <p:spPr>
          <a:xfrm>
            <a:off x="342900" y="2048113"/>
            <a:ext cx="75057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while</a:t>
            </a:r>
            <a:r>
              <a:rPr b="0" i="0" lang="en-US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loops run a piece of code as long as a certain condition is true. The test looks the same as it did with the </a:t>
            </a:r>
            <a:r>
              <a:rPr b="1" i="0" lang="en-US" sz="1800" u="none" cap="none" strike="noStrik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b="0" i="0" lang="en-US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statement.</a:t>
            </a:r>
            <a:endParaRPr b="0" i="0" sz="18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2ba87e75654_1_128"/>
          <p:cNvSpPr txBox="1"/>
          <p:nvPr/>
        </p:nvSpPr>
        <p:spPr>
          <a:xfrm>
            <a:off x="342900" y="457200"/>
            <a:ext cx="7009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US" sz="30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for</a:t>
            </a:r>
            <a:r>
              <a:rPr b="1" i="0" lang="en-US" sz="3000" u="none" cap="none" strike="noStrike">
                <a:solidFill>
                  <a:srgbClr val="EA5B2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loops: introduction to </a:t>
            </a:r>
            <a:r>
              <a:rPr b="1" i="0" lang="en-US" sz="30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range</a:t>
            </a:r>
            <a:r>
              <a:rPr b="1" i="0" lang="en-US" sz="3000" u="none" cap="none" strike="noStrike">
                <a:solidFill>
                  <a:srgbClr val="EA5B2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b="0" i="0" sz="3000" u="none" cap="none" strike="noStrike">
              <a:solidFill>
                <a:srgbClr val="EA5B25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464" name="Google Shape;464;g2ba87e75654_1_128"/>
          <p:cNvSpPr txBox="1"/>
          <p:nvPr/>
        </p:nvSpPr>
        <p:spPr>
          <a:xfrm>
            <a:off x="899700" y="2341009"/>
            <a:ext cx="7344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range(10)</a:t>
            </a:r>
            <a:r>
              <a:rPr b="1" i="0" lang="en-US" sz="1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</a:t>
            </a:r>
            <a:r>
              <a:rPr b="1" i="0" lang="en-US" sz="1800" u="none" cap="none" strike="noStrike">
                <a:solidFill>
                  <a:srgbClr val="CC0000"/>
                </a:solidFill>
                <a:latin typeface="Consolas"/>
                <a:ea typeface="Consolas"/>
                <a:cs typeface="Consolas"/>
                <a:sym typeface="Consolas"/>
              </a:rPr>
              <a:t># Count from 0 up to but not including 10.</a:t>
            </a:r>
            <a:endParaRPr b="1" i="0" sz="1800" u="none" cap="none" strike="noStrike">
              <a:solidFill>
                <a:srgbClr val="CC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65" name="Google Shape;465;g2ba87e75654_1_128"/>
          <p:cNvSpPr txBox="1"/>
          <p:nvPr/>
        </p:nvSpPr>
        <p:spPr>
          <a:xfrm>
            <a:off x="466725" y="1154350"/>
            <a:ext cx="81258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range</a:t>
            </a:r>
            <a:r>
              <a:rPr b="0" i="0" lang="en-US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is built into Python and it counts for us. We tell it where to start, where to end, and what increment we want, and it will do all the counting.</a:t>
            </a:r>
            <a:endParaRPr b="0" i="0" sz="18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66" name="Google Shape;466;g2ba87e75654_1_128"/>
          <p:cNvSpPr txBox="1"/>
          <p:nvPr/>
        </p:nvSpPr>
        <p:spPr>
          <a:xfrm>
            <a:off x="466725" y="2795738"/>
            <a:ext cx="8125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Tell it the starting value:</a:t>
            </a:r>
            <a:endParaRPr b="0" i="0" sz="18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67" name="Google Shape;467;g2ba87e75654_1_128"/>
          <p:cNvSpPr txBox="1"/>
          <p:nvPr/>
        </p:nvSpPr>
        <p:spPr>
          <a:xfrm>
            <a:off x="900225" y="3250468"/>
            <a:ext cx="7258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range(1,10)</a:t>
            </a:r>
            <a:r>
              <a:rPr b="1" i="0" lang="en-US" sz="1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i="0" lang="en-US" sz="1800" u="none" cap="none" strike="noStrike">
                <a:solidFill>
                  <a:srgbClr val="CC0000"/>
                </a:solidFill>
                <a:latin typeface="Consolas"/>
                <a:ea typeface="Consolas"/>
                <a:cs typeface="Consolas"/>
                <a:sym typeface="Consolas"/>
              </a:rPr>
              <a:t># Count from 1 up to but not including 10.</a:t>
            </a:r>
            <a:endParaRPr b="1" i="0" sz="1800" u="none" cap="none" strike="noStrike">
              <a:solidFill>
                <a:srgbClr val="CC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68" name="Google Shape;468;g2ba87e75654_1_128"/>
          <p:cNvSpPr txBox="1"/>
          <p:nvPr/>
        </p:nvSpPr>
        <p:spPr>
          <a:xfrm>
            <a:off x="466725" y="3705197"/>
            <a:ext cx="8125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Tell it the increment or step value:</a:t>
            </a:r>
            <a:endParaRPr b="0" i="0" sz="18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69" name="Google Shape;469;g2ba87e75654_1_128"/>
          <p:cNvSpPr txBox="1"/>
          <p:nvPr/>
        </p:nvSpPr>
        <p:spPr>
          <a:xfrm>
            <a:off x="899700" y="4159927"/>
            <a:ext cx="7154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range(1,10,2)</a:t>
            </a:r>
            <a:r>
              <a:rPr b="1" i="0" lang="en-US" sz="1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i="0" lang="en-US" sz="1800" u="none" cap="none" strike="noStrike">
                <a:solidFill>
                  <a:srgbClr val="CC0000"/>
                </a:solidFill>
                <a:latin typeface="Consolas"/>
                <a:ea typeface="Consolas"/>
                <a:cs typeface="Consolas"/>
                <a:sym typeface="Consolas"/>
              </a:rPr>
              <a:t># Count from 1 up to but not including</a:t>
            </a:r>
            <a:endParaRPr b="1" i="0" sz="1800" u="none" cap="none" strike="noStrike">
              <a:solidFill>
                <a:srgbClr val="CC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CC0000"/>
                </a:solidFill>
                <a:latin typeface="Consolas"/>
                <a:ea typeface="Consolas"/>
                <a:cs typeface="Consolas"/>
                <a:sym typeface="Consolas"/>
              </a:rPr>
              <a:t>              # 10 by 2 </a:t>
            </a:r>
            <a:r>
              <a:rPr b="1" i="0" lang="en-US" sz="18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(1, 3, 5, 7, 9).</a:t>
            </a:r>
            <a:endParaRPr b="1" i="0" sz="180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70" name="Google Shape;470;g2ba87e75654_1_128"/>
          <p:cNvSpPr txBox="1"/>
          <p:nvPr/>
        </p:nvSpPr>
        <p:spPr>
          <a:xfrm>
            <a:off x="469552" y="1886279"/>
            <a:ext cx="8125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Minimally tell it to end at a certain value:</a:t>
            </a:r>
            <a:endParaRPr b="0" i="0" sz="18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"/>
          <p:cNvSpPr txBox="1"/>
          <p:nvPr>
            <p:ph idx="4294967295" type="title"/>
          </p:nvPr>
        </p:nvSpPr>
        <p:spPr>
          <a:xfrm>
            <a:off x="311700" y="4601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3600">
                <a:solidFill>
                  <a:srgbClr val="EA5B25"/>
                </a:solidFill>
              </a:rPr>
              <a:t>Guidelines for today</a:t>
            </a:r>
            <a:endParaRPr sz="3600">
              <a:solidFill>
                <a:srgbClr val="EA5B25"/>
              </a:solidFill>
            </a:endParaRPr>
          </a:p>
        </p:txBody>
      </p:sp>
      <p:sp>
        <p:nvSpPr>
          <p:cNvPr id="263" name="Google Shape;263;p2"/>
          <p:cNvSpPr txBox="1"/>
          <p:nvPr>
            <p:ph idx="4294967295" type="body"/>
          </p:nvPr>
        </p:nvSpPr>
        <p:spPr>
          <a:xfrm>
            <a:off x="311700" y="1381075"/>
            <a:ext cx="8520600" cy="23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•"/>
            </a:pPr>
            <a:r>
              <a:rPr lang="en-US" sz="3000"/>
              <a:t>Hands-on work, do it with me!</a:t>
            </a:r>
            <a:endParaRPr sz="3000"/>
          </a:p>
          <a:p>
            <a:pPr indent="-419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•"/>
            </a:pPr>
            <a:r>
              <a:rPr lang="en-US" sz="3000"/>
              <a:t>Use VSCode or your favorite IDE.</a:t>
            </a:r>
            <a:endParaRPr sz="3000"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indent="-419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•"/>
            </a:pPr>
            <a:r>
              <a:rPr lang="en-US" sz="3000"/>
              <a:t>Ask ask ask!</a:t>
            </a:r>
            <a:endParaRPr sz="30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20"/>
          <p:cNvSpPr txBox="1"/>
          <p:nvPr/>
        </p:nvSpPr>
        <p:spPr>
          <a:xfrm>
            <a:off x="342900" y="457200"/>
            <a:ext cx="3811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US" sz="30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for</a:t>
            </a:r>
            <a:r>
              <a:rPr b="1" i="0" lang="en-US" sz="3000" u="none" cap="none" strike="noStrike">
                <a:solidFill>
                  <a:srgbClr val="EA5B2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loops</a:t>
            </a:r>
            <a:endParaRPr b="0" i="0" sz="3000" u="none" cap="none" strike="noStrike">
              <a:solidFill>
                <a:srgbClr val="EA5B25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476" name="Google Shape;476;p20"/>
          <p:cNvSpPr txBox="1"/>
          <p:nvPr/>
        </p:nvSpPr>
        <p:spPr>
          <a:xfrm>
            <a:off x="723900" y="1774375"/>
            <a:ext cx="78159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for</a:t>
            </a:r>
            <a:r>
              <a:rPr b="1" i="0" lang="en-US" sz="1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i="0" lang="en-US" sz="1800" u="none" cap="none" strike="noStrike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&lt;variable&gt; </a:t>
            </a:r>
            <a:r>
              <a:rPr b="1" i="0" lang="en-US" sz="1800" u="none" cap="none" strike="noStrik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in</a:t>
            </a:r>
            <a:r>
              <a:rPr b="1" i="0" lang="en-US" sz="1800" u="none" cap="none" strike="noStrike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range(&lt;number of loops plus one&gt;)</a:t>
            </a:r>
            <a:r>
              <a:rPr b="1" i="0" lang="en-US" sz="1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endParaRPr b="1" i="0" sz="18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i="0" lang="en-US" sz="1800" u="none" cap="none" strike="noStrike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&lt;code to loop&gt;</a:t>
            </a:r>
            <a:endParaRPr b="1" i="0" sz="1800" u="none" cap="none" strike="noStrike">
              <a:solidFill>
                <a:srgbClr val="5F5F5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77" name="Google Shape;477;p20"/>
          <p:cNvSpPr txBox="1"/>
          <p:nvPr/>
        </p:nvSpPr>
        <p:spPr>
          <a:xfrm>
            <a:off x="723900" y="2601875"/>
            <a:ext cx="43929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for counter in range(10):</a:t>
            </a:r>
            <a:endParaRPr b="1" i="0" sz="1800" u="none" cap="none" strike="noStrike">
              <a:solidFill>
                <a:srgbClr val="0000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    print("Counter is", counter)</a:t>
            </a:r>
            <a:endParaRPr b="1" i="0" sz="1800" u="none" cap="none" strike="noStrike">
              <a:solidFill>
                <a:srgbClr val="0000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78" name="Google Shape;478;p20"/>
          <p:cNvSpPr txBox="1"/>
          <p:nvPr/>
        </p:nvSpPr>
        <p:spPr>
          <a:xfrm>
            <a:off x="342900" y="1286113"/>
            <a:ext cx="7505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for</a:t>
            </a:r>
            <a:r>
              <a:rPr b="0" i="0" lang="en-US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loops run a piece of code for a fixed number of times.</a:t>
            </a:r>
            <a:endParaRPr b="0" i="0" sz="18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479" name="Google Shape;479;p20"/>
          <p:cNvGrpSpPr/>
          <p:nvPr/>
        </p:nvGrpSpPr>
        <p:grpSpPr>
          <a:xfrm>
            <a:off x="4827577" y="2663525"/>
            <a:ext cx="2650222" cy="615600"/>
            <a:chOff x="4324100" y="2663525"/>
            <a:chExt cx="3153900" cy="615600"/>
          </a:xfrm>
        </p:grpSpPr>
        <p:sp>
          <p:nvSpPr>
            <p:cNvPr id="480" name="Google Shape;480;p20"/>
            <p:cNvSpPr txBox="1"/>
            <p:nvPr/>
          </p:nvSpPr>
          <p:spPr>
            <a:xfrm>
              <a:off x="5306300" y="2663525"/>
              <a:ext cx="2171700" cy="615600"/>
            </a:xfrm>
            <a:prstGeom prst="rect">
              <a:avLst/>
            </a:prstGeom>
            <a:solidFill>
              <a:srgbClr val="F6A384"/>
            </a:solidFill>
            <a:ln cap="flat" cmpd="sng" w="9525">
              <a:solidFill>
                <a:srgbClr val="EA5B2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Code is executed</a:t>
              </a:r>
              <a:endParaRPr b="1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10 times!</a:t>
              </a:r>
              <a:endParaRPr b="1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481" name="Google Shape;481;p20"/>
            <p:cNvCxnSpPr>
              <a:stCxn id="480" idx="1"/>
            </p:cNvCxnSpPr>
            <p:nvPr/>
          </p:nvCxnSpPr>
          <p:spPr>
            <a:xfrm flipH="1">
              <a:off x="4324100" y="2971325"/>
              <a:ext cx="982200" cy="142800"/>
            </a:xfrm>
            <a:prstGeom prst="straightConnector1">
              <a:avLst/>
            </a:prstGeom>
            <a:noFill/>
            <a:ln cap="flat" cmpd="sng" w="9525">
              <a:solidFill>
                <a:srgbClr val="EA5B25"/>
              </a:solidFill>
              <a:prstDash val="solid"/>
              <a:round/>
              <a:headEnd len="sm" w="sm" type="none"/>
              <a:tailEnd len="med" w="med" type="triangle"/>
            </a:ln>
          </p:spPr>
        </p:cxn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21"/>
          <p:cNvSpPr txBox="1"/>
          <p:nvPr/>
        </p:nvSpPr>
        <p:spPr>
          <a:xfrm>
            <a:off x="2004900" y="2202300"/>
            <a:ext cx="5134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-US" sz="3600" u="none" cap="none" strike="noStrike">
                <a:solidFill>
                  <a:srgbClr val="EA5B2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Let’s Try This Together</a:t>
            </a:r>
            <a:endParaRPr b="0" i="0" sz="3600" u="none" cap="none" strike="noStrike">
              <a:solidFill>
                <a:srgbClr val="EA5B25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2c264f0acef_0_0"/>
          <p:cNvSpPr txBox="1"/>
          <p:nvPr/>
        </p:nvSpPr>
        <p:spPr>
          <a:xfrm>
            <a:off x="342900" y="457200"/>
            <a:ext cx="3811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US" sz="3000" u="none" cap="none" strike="noStrike">
                <a:solidFill>
                  <a:srgbClr val="EA5B2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</a:t>
            </a:r>
            <a:r>
              <a:rPr b="1" i="0" lang="en-US" sz="30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break</a:t>
            </a:r>
            <a:r>
              <a:rPr b="1" i="0" lang="en-US" sz="3000" u="none" cap="none" strike="noStrike">
                <a:solidFill>
                  <a:srgbClr val="EA5B2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keyword</a:t>
            </a:r>
            <a:endParaRPr b="0" i="0" sz="3000" u="none" cap="none" strike="noStrike">
              <a:solidFill>
                <a:srgbClr val="EA5B25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492" name="Google Shape;492;g2c264f0acef_0_0"/>
          <p:cNvSpPr txBox="1"/>
          <p:nvPr/>
        </p:nvSpPr>
        <p:spPr>
          <a:xfrm>
            <a:off x="342900" y="1286113"/>
            <a:ext cx="7505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Sometimes you may actually want to create an infinite loop.</a:t>
            </a:r>
            <a:endParaRPr b="0" i="0" sz="18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93" name="Google Shape;493;g2c264f0acef_0_0"/>
          <p:cNvSpPr txBox="1"/>
          <p:nvPr/>
        </p:nvSpPr>
        <p:spPr>
          <a:xfrm>
            <a:off x="342900" y="1914117"/>
            <a:ext cx="75057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 example, allow the user to keep trying until they either provide the correct response or wish to end the program.</a:t>
            </a:r>
            <a:endParaRPr b="0" i="0" sz="18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94" name="Google Shape;494;g2c264f0acef_0_0"/>
          <p:cNvSpPr txBox="1"/>
          <p:nvPr/>
        </p:nvSpPr>
        <p:spPr>
          <a:xfrm>
            <a:off x="342900" y="2819321"/>
            <a:ext cx="75057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 these cases, we can force the loop to stop by using the </a:t>
            </a:r>
            <a:r>
              <a:rPr b="1" i="0" lang="en-US" sz="1800" u="none" cap="none" strike="noStrik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break</a:t>
            </a:r>
            <a:r>
              <a:rPr b="0" i="0" lang="en-US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keyword.</a:t>
            </a:r>
            <a:endParaRPr b="0" i="0" sz="18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95" name="Google Shape;495;g2c264f0acef_0_0"/>
          <p:cNvSpPr txBox="1"/>
          <p:nvPr/>
        </p:nvSpPr>
        <p:spPr>
          <a:xfrm>
            <a:off x="342900" y="3724525"/>
            <a:ext cx="47892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Typically we will have a test in the loop that checks for a specific condition. When that check results in </a:t>
            </a:r>
            <a:r>
              <a:rPr b="1" i="0" lang="en-US" sz="1800" u="none" cap="none" strike="noStrik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b="0" i="0" lang="en-US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we use </a:t>
            </a:r>
            <a:r>
              <a:rPr b="1" i="0" lang="en-US" sz="1800" u="none" cap="none" strike="noStrik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break</a:t>
            </a:r>
            <a:r>
              <a:rPr b="0" i="0" lang="en-US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to end the loop.</a:t>
            </a:r>
            <a:endParaRPr b="0" i="0" sz="18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2bd3b3b0415_0_315"/>
          <p:cNvSpPr txBox="1"/>
          <p:nvPr/>
        </p:nvSpPr>
        <p:spPr>
          <a:xfrm>
            <a:off x="342900" y="457200"/>
            <a:ext cx="3811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US" sz="3000" u="none" cap="none" strike="noStrike">
                <a:solidFill>
                  <a:srgbClr val="EA5B2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Summary</a:t>
            </a:r>
            <a:endParaRPr b="0" i="0" sz="3000" u="none" cap="none" strike="noStrike">
              <a:solidFill>
                <a:srgbClr val="EA5B25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501" name="Google Shape;501;g2bd3b3b0415_0_315"/>
          <p:cNvSpPr txBox="1"/>
          <p:nvPr/>
        </p:nvSpPr>
        <p:spPr>
          <a:xfrm>
            <a:off x="306248" y="919142"/>
            <a:ext cx="8105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This lesson covered some fundamental building blocks of Python:</a:t>
            </a:r>
            <a:endParaRPr b="0" i="0" sz="18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02" name="Google Shape;502;g2bd3b3b0415_0_315"/>
          <p:cNvSpPr txBox="1"/>
          <p:nvPr/>
        </p:nvSpPr>
        <p:spPr>
          <a:xfrm>
            <a:off x="611048" y="1300142"/>
            <a:ext cx="8105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What is a type and what set of types are the primitive types</a:t>
            </a:r>
            <a:endParaRPr b="0" i="0" sz="18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03" name="Google Shape;503;g2bd3b3b0415_0_315"/>
          <p:cNvSpPr txBox="1"/>
          <p:nvPr/>
        </p:nvSpPr>
        <p:spPr>
          <a:xfrm>
            <a:off x="611048" y="1681142"/>
            <a:ext cx="8105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Numeric types: </a:t>
            </a:r>
            <a:r>
              <a:rPr b="1" i="0" lang="en-US" sz="1800" u="none" cap="none" strike="noStrik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b="0" i="0" lang="en-US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and </a:t>
            </a:r>
            <a:r>
              <a:rPr b="1" i="0" lang="en-US" sz="1800" u="none" cap="none" strike="noStrik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float</a:t>
            </a:r>
            <a:endParaRPr b="0" i="0" sz="18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04" name="Google Shape;504;g2bd3b3b0415_0_315"/>
          <p:cNvSpPr txBox="1"/>
          <p:nvPr/>
        </p:nvSpPr>
        <p:spPr>
          <a:xfrm>
            <a:off x="611048" y="2062142"/>
            <a:ext cx="8105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Built-in data conversion functions: </a:t>
            </a:r>
            <a:r>
              <a:rPr b="1" i="0" lang="en-US" sz="1800" u="none" cap="none" strike="noStrik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int()</a:t>
            </a:r>
            <a:r>
              <a:rPr b="0" i="0" lang="en-US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b="1" i="0" lang="en-US" sz="1800" u="none" cap="none" strike="noStrik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float()</a:t>
            </a:r>
            <a:r>
              <a:rPr b="0" i="0" lang="en-US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and </a:t>
            </a:r>
            <a:r>
              <a:rPr b="1" i="0" lang="en-US" sz="1800" u="none" cap="none" strike="noStrik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str()</a:t>
            </a:r>
            <a:endParaRPr b="0" i="0" sz="18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05" name="Google Shape;505;g2bd3b3b0415_0_315"/>
          <p:cNvSpPr txBox="1"/>
          <p:nvPr/>
        </p:nvSpPr>
        <p:spPr>
          <a:xfrm>
            <a:off x="611048" y="2443142"/>
            <a:ext cx="8105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Strings and converting input data into numerics</a:t>
            </a:r>
            <a:endParaRPr b="0" i="0" sz="18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06" name="Google Shape;506;g2bd3b3b0415_0_315"/>
          <p:cNvSpPr txBox="1"/>
          <p:nvPr/>
        </p:nvSpPr>
        <p:spPr>
          <a:xfrm>
            <a:off x="611048" y="2824142"/>
            <a:ext cx="8105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Booleans and the </a:t>
            </a:r>
            <a:r>
              <a:rPr b="1" i="0" lang="en-US" sz="1800" u="none" cap="none" strike="noStrik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bool()</a:t>
            </a:r>
            <a:r>
              <a:rPr b="0" i="0" lang="en-US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function</a:t>
            </a:r>
            <a:endParaRPr b="0" i="0" sz="18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07" name="Google Shape;507;g2bd3b3b0415_0_315"/>
          <p:cNvSpPr txBox="1"/>
          <p:nvPr/>
        </p:nvSpPr>
        <p:spPr>
          <a:xfrm>
            <a:off x="611048" y="3205142"/>
            <a:ext cx="8105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</a:t>
            </a:r>
            <a:r>
              <a:rPr b="1" i="0" lang="en-US" sz="1800" u="none" cap="none" strike="noStrik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if…elif…else</a:t>
            </a:r>
            <a:r>
              <a:rPr b="0" i="0" lang="en-US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statement, testing conditions, </a:t>
            </a:r>
            <a:r>
              <a:rPr b="1" i="0" lang="en-US" sz="1800" u="none" cap="none" strike="noStrik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and</a:t>
            </a:r>
            <a:r>
              <a:rPr b="0" i="0" lang="en-US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and </a:t>
            </a:r>
            <a:r>
              <a:rPr b="1" i="0" lang="en-US" sz="1800" u="none" cap="none" strike="noStrik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or</a:t>
            </a:r>
            <a:endParaRPr b="0" i="0" sz="18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08" name="Google Shape;508;g2bd3b3b0415_0_315"/>
          <p:cNvSpPr txBox="1"/>
          <p:nvPr/>
        </p:nvSpPr>
        <p:spPr>
          <a:xfrm>
            <a:off x="611048" y="3586142"/>
            <a:ext cx="8105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</a:t>
            </a:r>
            <a:r>
              <a:rPr b="1" i="0" lang="en-US" sz="1800" u="none" cap="none" strike="noStrik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while</a:t>
            </a:r>
            <a:r>
              <a:rPr b="0" i="0" lang="en-US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loop and </a:t>
            </a:r>
            <a:r>
              <a:rPr b="1" i="0" lang="en-US" sz="1800" u="none" cap="none" strike="noStrike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</a:rPr>
              <a:t>for</a:t>
            </a:r>
            <a:r>
              <a:rPr b="0" i="0" lang="en-US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loop</a:t>
            </a:r>
            <a:endParaRPr b="0" i="0" sz="18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09" name="Google Shape;509;g2bd3b3b0415_0_315"/>
          <p:cNvSpPr txBox="1"/>
          <p:nvPr/>
        </p:nvSpPr>
        <p:spPr>
          <a:xfrm>
            <a:off x="611048" y="3967142"/>
            <a:ext cx="8105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Introduction to </a:t>
            </a:r>
            <a:r>
              <a:rPr b="1" i="0" lang="en-US" sz="1800" u="none" cap="none" strike="noStrik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range</a:t>
            </a:r>
            <a:endParaRPr b="0" i="0" sz="18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10" name="Google Shape;510;g2bd3b3b0415_0_315"/>
          <p:cNvSpPr txBox="1"/>
          <p:nvPr/>
        </p:nvSpPr>
        <p:spPr>
          <a:xfrm>
            <a:off x="611048" y="4348142"/>
            <a:ext cx="8105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</a:t>
            </a:r>
            <a:r>
              <a:rPr b="1" i="0" lang="en-US" sz="1800" u="none" cap="none" strike="noStrik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break</a:t>
            </a:r>
            <a:r>
              <a:rPr b="0" i="0" lang="en-US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keyword</a:t>
            </a:r>
            <a:endParaRPr b="0" i="0" sz="18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8ADC5"/>
        </a:solidFill>
      </p:bgPr>
    </p:bg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22"/>
          <p:cNvSpPr txBox="1"/>
          <p:nvPr/>
        </p:nvSpPr>
        <p:spPr>
          <a:xfrm>
            <a:off x="984450" y="2117700"/>
            <a:ext cx="7175100" cy="9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700"/>
              <a:buFont typeface="Arial"/>
              <a:buNone/>
            </a:pPr>
            <a:r>
              <a:rPr b="1" i="0" lang="en-US" sz="47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Any question?</a:t>
            </a:r>
            <a:endParaRPr b="0" i="0" sz="4700" u="none" cap="none" strike="noStrike">
              <a:solidFill>
                <a:schemeClr val="lt1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2bd3b3b0415_0_310"/>
          <p:cNvSpPr txBox="1"/>
          <p:nvPr/>
        </p:nvSpPr>
        <p:spPr>
          <a:xfrm>
            <a:off x="2735850" y="914400"/>
            <a:ext cx="36723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-US" sz="3600" u="none" cap="none" strike="noStrike">
                <a:solidFill>
                  <a:srgbClr val="EA5B2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Your turn now!</a:t>
            </a:r>
            <a:endParaRPr b="0" i="0" sz="3600" u="none" cap="none" strike="noStrike">
              <a:solidFill>
                <a:srgbClr val="EA5B25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521" name="Google Shape;521;g2bd3b3b0415_0_310"/>
          <p:cNvSpPr txBox="1"/>
          <p:nvPr/>
        </p:nvSpPr>
        <p:spPr>
          <a:xfrm>
            <a:off x="1059450" y="2132000"/>
            <a:ext cx="7025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US" sz="3000" u="none" cap="none" strike="noStrike">
                <a:solidFill>
                  <a:srgbClr val="EA5B2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Open the file </a:t>
            </a:r>
            <a:r>
              <a:rPr b="1" i="0" lang="en-US" sz="30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6_FinalExercise.py</a:t>
            </a:r>
            <a:r>
              <a:rPr b="1" i="0" lang="en-US" sz="3000" u="none" cap="none" strike="noStrike">
                <a:solidFill>
                  <a:srgbClr val="EA5B2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!</a:t>
            </a:r>
            <a:endParaRPr b="1" i="0" sz="3000" u="none" cap="none" strike="noStrike">
              <a:solidFill>
                <a:srgbClr val="EA5B2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8ADC5"/>
        </a:solidFill>
      </p:bgPr>
    </p:bg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2bef06b6679_0_7"/>
          <p:cNvSpPr txBox="1"/>
          <p:nvPr/>
        </p:nvSpPr>
        <p:spPr>
          <a:xfrm>
            <a:off x="984450" y="1755900"/>
            <a:ext cx="7175100" cy="9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700"/>
              <a:buFont typeface="Arial"/>
              <a:buNone/>
            </a:pPr>
            <a:r>
              <a:rPr b="1" i="0" lang="en-US" sz="47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Thank You!</a:t>
            </a:r>
            <a:endParaRPr b="1" i="0" sz="4700" u="none" cap="none" strike="noStrike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2c264f0acef_0_15"/>
          <p:cNvSpPr txBox="1"/>
          <p:nvPr/>
        </p:nvSpPr>
        <p:spPr>
          <a:xfrm>
            <a:off x="342900" y="457200"/>
            <a:ext cx="2516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US" sz="3000" u="none" cap="none" strike="noStrike">
                <a:solidFill>
                  <a:srgbClr val="EA5B2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Strings</a:t>
            </a:r>
            <a:r>
              <a:rPr b="0" i="0" lang="en-US" sz="3000" u="none" cap="none" strike="noStrike">
                <a:solidFill>
                  <a:srgbClr val="EA5B2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1" i="0" lang="en-US" sz="30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str</a:t>
            </a:r>
            <a:endParaRPr b="0" i="0" sz="3000" u="none" cap="none" strike="noStrike">
              <a:solidFill>
                <a:srgbClr val="EA5B25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532" name="Google Shape;532;g2c264f0acef_0_15"/>
          <p:cNvSpPr txBox="1"/>
          <p:nvPr/>
        </p:nvSpPr>
        <p:spPr>
          <a:xfrm>
            <a:off x="342900" y="951275"/>
            <a:ext cx="8299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length of a string can be retrieved with the </a:t>
            </a:r>
            <a:r>
              <a:rPr b="1" i="0" lang="en-US" sz="1800" u="none" cap="none" strike="noStrik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len()</a:t>
            </a:r>
            <a:r>
              <a:rPr b="0" i="0" lang="en-US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function.</a:t>
            </a:r>
            <a:endParaRPr b="1" i="0" sz="1800" u="none" cap="none" strike="noStrike">
              <a:solidFill>
                <a:srgbClr val="0000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533" name="Google Shape;533;g2c264f0acef_0_15"/>
          <p:cNvGrpSpPr/>
          <p:nvPr/>
        </p:nvGrpSpPr>
        <p:grpSpPr>
          <a:xfrm>
            <a:off x="1473188" y="2536804"/>
            <a:ext cx="6197625" cy="1170750"/>
            <a:chOff x="526950" y="2622325"/>
            <a:chExt cx="6197625" cy="1170750"/>
          </a:xfrm>
        </p:grpSpPr>
        <p:sp>
          <p:nvSpPr>
            <p:cNvPr id="534" name="Google Shape;534;g2c264f0acef_0_15"/>
            <p:cNvSpPr txBox="1"/>
            <p:nvPr/>
          </p:nvSpPr>
          <p:spPr>
            <a:xfrm>
              <a:off x="526950" y="2622325"/>
              <a:ext cx="282600" cy="389700"/>
            </a:xfrm>
            <a:prstGeom prst="rect">
              <a:avLst/>
            </a:prstGeom>
            <a:solidFill>
              <a:srgbClr val="FFF2CC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en-US" sz="1800" u="none" cap="none" strike="noStrike"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endParaRPr b="1" i="0" sz="1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535" name="Google Shape;535;g2c264f0acef_0_15"/>
            <p:cNvSpPr txBox="1"/>
            <p:nvPr/>
          </p:nvSpPr>
          <p:spPr>
            <a:xfrm>
              <a:off x="807938" y="2622325"/>
              <a:ext cx="282600" cy="389700"/>
            </a:xfrm>
            <a:prstGeom prst="rect">
              <a:avLst/>
            </a:prstGeom>
            <a:solidFill>
              <a:srgbClr val="FFF2CC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en-US" sz="1800" u="none" cap="none" strike="noStrike"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endParaRPr b="1" i="0" sz="1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536" name="Google Shape;536;g2c264f0acef_0_15"/>
            <p:cNvSpPr txBox="1"/>
            <p:nvPr/>
          </p:nvSpPr>
          <p:spPr>
            <a:xfrm>
              <a:off x="1088925" y="2622325"/>
              <a:ext cx="282600" cy="389700"/>
            </a:xfrm>
            <a:prstGeom prst="rect">
              <a:avLst/>
            </a:prstGeom>
            <a:solidFill>
              <a:srgbClr val="FFF2CC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en-US" sz="1800" u="none" cap="none" strike="noStrike"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endParaRPr b="1" i="0" sz="1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537" name="Google Shape;537;g2c264f0acef_0_15"/>
            <p:cNvSpPr txBox="1"/>
            <p:nvPr/>
          </p:nvSpPr>
          <p:spPr>
            <a:xfrm>
              <a:off x="1369913" y="2622325"/>
              <a:ext cx="282600" cy="389700"/>
            </a:xfrm>
            <a:prstGeom prst="rect">
              <a:avLst/>
            </a:prstGeom>
            <a:solidFill>
              <a:srgbClr val="FFF2CC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en-US" sz="1800" u="none" cap="none" strike="noStrike"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endParaRPr b="1" i="0" sz="1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538" name="Google Shape;538;g2c264f0acef_0_15"/>
            <p:cNvSpPr txBox="1"/>
            <p:nvPr/>
          </p:nvSpPr>
          <p:spPr>
            <a:xfrm>
              <a:off x="1655663" y="2622325"/>
              <a:ext cx="282600" cy="389700"/>
            </a:xfrm>
            <a:prstGeom prst="rect">
              <a:avLst/>
            </a:prstGeom>
            <a:solidFill>
              <a:srgbClr val="FFF2CC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en-US" sz="1800" u="none" cap="none" strike="noStrike"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endParaRPr b="1" i="0" sz="1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539" name="Google Shape;539;g2c264f0acef_0_15"/>
            <p:cNvSpPr txBox="1"/>
            <p:nvPr/>
          </p:nvSpPr>
          <p:spPr>
            <a:xfrm>
              <a:off x="1936650" y="2622325"/>
              <a:ext cx="282600" cy="389700"/>
            </a:xfrm>
            <a:prstGeom prst="rect">
              <a:avLst/>
            </a:prstGeom>
            <a:solidFill>
              <a:srgbClr val="FFF2CC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en-US" sz="1800" u="none" cap="none" strike="noStrike"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endParaRPr b="1" i="0" sz="1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540" name="Google Shape;540;g2c264f0acef_0_15"/>
            <p:cNvSpPr txBox="1"/>
            <p:nvPr/>
          </p:nvSpPr>
          <p:spPr>
            <a:xfrm>
              <a:off x="2217638" y="2622325"/>
              <a:ext cx="282600" cy="389700"/>
            </a:xfrm>
            <a:prstGeom prst="rect">
              <a:avLst/>
            </a:prstGeom>
            <a:solidFill>
              <a:srgbClr val="FFF2CC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en-US" sz="1800" u="none" cap="none" strike="noStrike"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endParaRPr b="1" i="0" sz="1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541" name="Google Shape;541;g2c264f0acef_0_15"/>
            <p:cNvSpPr txBox="1"/>
            <p:nvPr/>
          </p:nvSpPr>
          <p:spPr>
            <a:xfrm>
              <a:off x="2498625" y="2622325"/>
              <a:ext cx="282600" cy="389700"/>
            </a:xfrm>
            <a:prstGeom prst="rect">
              <a:avLst/>
            </a:prstGeom>
            <a:solidFill>
              <a:srgbClr val="FFF2CC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en-US" sz="1800" u="none" cap="none" strike="noStrike"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rPr>
                <a:t>0 </a:t>
              </a:r>
              <a:endParaRPr b="1" i="0" sz="1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542" name="Google Shape;542;g2c264f0acef_0_15"/>
            <p:cNvSpPr txBox="1"/>
            <p:nvPr/>
          </p:nvSpPr>
          <p:spPr>
            <a:xfrm>
              <a:off x="2779613" y="2622325"/>
              <a:ext cx="282600" cy="389700"/>
            </a:xfrm>
            <a:prstGeom prst="rect">
              <a:avLst/>
            </a:prstGeom>
            <a:solidFill>
              <a:srgbClr val="FFF2CC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en-US" sz="1800" u="none" cap="none" strike="noStrike"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endParaRPr b="1" i="0" sz="1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543" name="Google Shape;543;g2c264f0acef_0_15"/>
            <p:cNvSpPr txBox="1"/>
            <p:nvPr/>
          </p:nvSpPr>
          <p:spPr>
            <a:xfrm>
              <a:off x="3060600" y="2622325"/>
              <a:ext cx="282600" cy="389700"/>
            </a:xfrm>
            <a:prstGeom prst="rect">
              <a:avLst/>
            </a:prstGeom>
            <a:solidFill>
              <a:srgbClr val="FFF2CC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en-US" sz="1800" u="none" cap="none" strike="noStrike"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endParaRPr b="1" i="0" sz="1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544" name="Google Shape;544;g2c264f0acef_0_15"/>
            <p:cNvSpPr txBox="1"/>
            <p:nvPr/>
          </p:nvSpPr>
          <p:spPr>
            <a:xfrm>
              <a:off x="3346350" y="2622325"/>
              <a:ext cx="282600" cy="389700"/>
            </a:xfrm>
            <a:prstGeom prst="rect">
              <a:avLst/>
            </a:prstGeom>
            <a:solidFill>
              <a:srgbClr val="FFF2CC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en-US" sz="1800" u="none" cap="none" strike="noStrike"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rPr>
                <a:t>1</a:t>
              </a:r>
              <a:endParaRPr b="1" i="0" sz="1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545" name="Google Shape;545;g2c264f0acef_0_15"/>
            <p:cNvSpPr txBox="1"/>
            <p:nvPr/>
          </p:nvSpPr>
          <p:spPr>
            <a:xfrm>
              <a:off x="3627338" y="2622325"/>
              <a:ext cx="282600" cy="389700"/>
            </a:xfrm>
            <a:prstGeom prst="rect">
              <a:avLst/>
            </a:prstGeom>
            <a:solidFill>
              <a:srgbClr val="FFF2CC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en-US" sz="1800" u="none" cap="none" strike="noStrike"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rPr>
                <a:t>1 </a:t>
              </a:r>
              <a:endParaRPr b="1" i="0" sz="1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546" name="Google Shape;546;g2c264f0acef_0_15"/>
            <p:cNvSpPr txBox="1"/>
            <p:nvPr/>
          </p:nvSpPr>
          <p:spPr>
            <a:xfrm>
              <a:off x="3908325" y="2622325"/>
              <a:ext cx="282600" cy="389700"/>
            </a:xfrm>
            <a:prstGeom prst="rect">
              <a:avLst/>
            </a:prstGeom>
            <a:solidFill>
              <a:srgbClr val="FFF2CC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en-US" sz="1800" u="none" cap="none" strike="noStrike"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rPr>
                <a:t>1</a:t>
              </a:r>
              <a:endParaRPr b="1" i="0" sz="1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547" name="Google Shape;547;g2c264f0acef_0_15"/>
            <p:cNvSpPr txBox="1"/>
            <p:nvPr/>
          </p:nvSpPr>
          <p:spPr>
            <a:xfrm>
              <a:off x="4189313" y="2622325"/>
              <a:ext cx="282600" cy="389700"/>
            </a:xfrm>
            <a:prstGeom prst="rect">
              <a:avLst/>
            </a:prstGeom>
            <a:solidFill>
              <a:srgbClr val="FFF2CC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en-US" sz="1800" u="none" cap="none" strike="noStrike"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rPr>
                <a:t>1</a:t>
              </a:r>
              <a:endParaRPr b="1" i="0" sz="1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548" name="Google Shape;548;g2c264f0acef_0_15"/>
            <p:cNvSpPr txBox="1"/>
            <p:nvPr/>
          </p:nvSpPr>
          <p:spPr>
            <a:xfrm>
              <a:off x="4475063" y="2622325"/>
              <a:ext cx="282600" cy="389700"/>
            </a:xfrm>
            <a:prstGeom prst="rect">
              <a:avLst/>
            </a:prstGeom>
            <a:solidFill>
              <a:srgbClr val="FFF2CC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en-US" sz="1800" u="none" cap="none" strike="noStrike"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rPr>
                <a:t>1</a:t>
              </a:r>
              <a:endParaRPr b="1" i="0" sz="1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549" name="Google Shape;549;g2c264f0acef_0_15"/>
            <p:cNvSpPr txBox="1"/>
            <p:nvPr/>
          </p:nvSpPr>
          <p:spPr>
            <a:xfrm>
              <a:off x="4756050" y="2622325"/>
              <a:ext cx="282600" cy="389700"/>
            </a:xfrm>
            <a:prstGeom prst="rect">
              <a:avLst/>
            </a:prstGeom>
            <a:solidFill>
              <a:srgbClr val="FFF2CC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en-US" sz="1800" u="none" cap="none" strike="noStrike"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rPr>
                <a:t>1</a:t>
              </a:r>
              <a:endParaRPr b="1" i="0" sz="1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550" name="Google Shape;550;g2c264f0acef_0_15"/>
            <p:cNvSpPr txBox="1"/>
            <p:nvPr/>
          </p:nvSpPr>
          <p:spPr>
            <a:xfrm>
              <a:off x="5037038" y="2622325"/>
              <a:ext cx="282600" cy="389700"/>
            </a:xfrm>
            <a:prstGeom prst="rect">
              <a:avLst/>
            </a:prstGeom>
            <a:solidFill>
              <a:srgbClr val="FFF2CC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en-US" sz="1800" u="none" cap="none" strike="noStrike"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rPr>
                <a:t>1</a:t>
              </a:r>
              <a:endParaRPr b="1" i="0" sz="1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551" name="Google Shape;551;g2c264f0acef_0_15"/>
            <p:cNvSpPr txBox="1"/>
            <p:nvPr/>
          </p:nvSpPr>
          <p:spPr>
            <a:xfrm>
              <a:off x="5318025" y="2622325"/>
              <a:ext cx="282600" cy="389700"/>
            </a:xfrm>
            <a:prstGeom prst="rect">
              <a:avLst/>
            </a:prstGeom>
            <a:solidFill>
              <a:srgbClr val="FFF2CC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en-US" sz="1800" u="none" cap="none" strike="noStrike"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rPr>
                <a:t>1</a:t>
              </a:r>
              <a:endParaRPr b="1" i="0" sz="1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552" name="Google Shape;552;g2c264f0acef_0_15"/>
            <p:cNvSpPr txBox="1"/>
            <p:nvPr/>
          </p:nvSpPr>
          <p:spPr>
            <a:xfrm>
              <a:off x="5599013" y="2622325"/>
              <a:ext cx="282600" cy="389700"/>
            </a:xfrm>
            <a:prstGeom prst="rect">
              <a:avLst/>
            </a:prstGeom>
            <a:solidFill>
              <a:srgbClr val="FFF2CC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en-US" sz="1800" u="none" cap="none" strike="noStrike"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rPr>
                <a:t>1</a:t>
              </a:r>
              <a:endParaRPr b="1" i="0" sz="1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553" name="Google Shape;553;g2c264f0acef_0_15"/>
            <p:cNvSpPr txBox="1"/>
            <p:nvPr/>
          </p:nvSpPr>
          <p:spPr>
            <a:xfrm>
              <a:off x="5880000" y="2622325"/>
              <a:ext cx="282600" cy="389700"/>
            </a:xfrm>
            <a:prstGeom prst="rect">
              <a:avLst/>
            </a:prstGeom>
            <a:solidFill>
              <a:srgbClr val="FFF2CC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en-US" sz="1800" u="none" cap="none" strike="noStrike"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rPr>
                <a:t>1</a:t>
              </a:r>
              <a:endParaRPr b="1" i="0" sz="1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554" name="Google Shape;554;g2c264f0acef_0_15"/>
            <p:cNvSpPr txBox="1"/>
            <p:nvPr/>
          </p:nvSpPr>
          <p:spPr>
            <a:xfrm>
              <a:off x="6160988" y="2622325"/>
              <a:ext cx="282600" cy="389700"/>
            </a:xfrm>
            <a:prstGeom prst="rect">
              <a:avLst/>
            </a:prstGeom>
            <a:solidFill>
              <a:srgbClr val="FFF2CC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en-US" sz="1800" u="none" cap="none" strike="noStrike"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rPr>
                <a:t>2</a:t>
              </a:r>
              <a:endParaRPr b="1" i="0" sz="1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555" name="Google Shape;555;g2c264f0acef_0_15"/>
            <p:cNvSpPr txBox="1"/>
            <p:nvPr/>
          </p:nvSpPr>
          <p:spPr>
            <a:xfrm>
              <a:off x="6441975" y="2622325"/>
              <a:ext cx="282600" cy="389700"/>
            </a:xfrm>
            <a:prstGeom prst="rect">
              <a:avLst/>
            </a:prstGeom>
            <a:solidFill>
              <a:srgbClr val="FFF2CC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en-US" sz="1800" u="none" cap="none" strike="noStrike"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rPr>
                <a:t>2</a:t>
              </a:r>
              <a:endParaRPr b="1" i="0" sz="1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556" name="Google Shape;556;g2c264f0acef_0_15"/>
            <p:cNvSpPr txBox="1"/>
            <p:nvPr/>
          </p:nvSpPr>
          <p:spPr>
            <a:xfrm>
              <a:off x="526950" y="3012850"/>
              <a:ext cx="282600" cy="389700"/>
            </a:xfrm>
            <a:prstGeom prst="rect">
              <a:avLst/>
            </a:prstGeom>
            <a:solidFill>
              <a:srgbClr val="FFF2CC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en-US" sz="1800" u="none" cap="none" strike="noStrike"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endParaRPr b="1" i="0" sz="1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557" name="Google Shape;557;g2c264f0acef_0_15"/>
            <p:cNvSpPr txBox="1"/>
            <p:nvPr/>
          </p:nvSpPr>
          <p:spPr>
            <a:xfrm>
              <a:off x="807938" y="3012850"/>
              <a:ext cx="282600" cy="389700"/>
            </a:xfrm>
            <a:prstGeom prst="rect">
              <a:avLst/>
            </a:prstGeom>
            <a:solidFill>
              <a:srgbClr val="FFF2CC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en-US" sz="1800" u="none" cap="none" strike="noStrike"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rPr>
                <a:t>1</a:t>
              </a:r>
              <a:endParaRPr b="1" i="0" sz="1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558" name="Google Shape;558;g2c264f0acef_0_15"/>
            <p:cNvSpPr txBox="1"/>
            <p:nvPr/>
          </p:nvSpPr>
          <p:spPr>
            <a:xfrm>
              <a:off x="1088925" y="3012850"/>
              <a:ext cx="282600" cy="389700"/>
            </a:xfrm>
            <a:prstGeom prst="rect">
              <a:avLst/>
            </a:prstGeom>
            <a:solidFill>
              <a:srgbClr val="FFF2CC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en-US" sz="1800" u="none" cap="none" strike="noStrike"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rPr>
                <a:t>2</a:t>
              </a:r>
              <a:endParaRPr b="1" i="0" sz="1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559" name="Google Shape;559;g2c264f0acef_0_15"/>
            <p:cNvSpPr txBox="1"/>
            <p:nvPr/>
          </p:nvSpPr>
          <p:spPr>
            <a:xfrm>
              <a:off x="1369913" y="3012850"/>
              <a:ext cx="282600" cy="389700"/>
            </a:xfrm>
            <a:prstGeom prst="rect">
              <a:avLst/>
            </a:prstGeom>
            <a:solidFill>
              <a:srgbClr val="FFF2CC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en-US" sz="1800" u="none" cap="none" strike="noStrike"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rPr>
                <a:t>3</a:t>
              </a:r>
              <a:endParaRPr b="1" i="0" sz="1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560" name="Google Shape;560;g2c264f0acef_0_15"/>
            <p:cNvSpPr txBox="1"/>
            <p:nvPr/>
          </p:nvSpPr>
          <p:spPr>
            <a:xfrm>
              <a:off x="1655663" y="3012850"/>
              <a:ext cx="282600" cy="389700"/>
            </a:xfrm>
            <a:prstGeom prst="rect">
              <a:avLst/>
            </a:prstGeom>
            <a:solidFill>
              <a:srgbClr val="FFF2CC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en-US" sz="1800" u="none" cap="none" strike="noStrike"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rPr>
                <a:t>4</a:t>
              </a:r>
              <a:endParaRPr b="1" i="0" sz="1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561" name="Google Shape;561;g2c264f0acef_0_15"/>
            <p:cNvSpPr txBox="1"/>
            <p:nvPr/>
          </p:nvSpPr>
          <p:spPr>
            <a:xfrm>
              <a:off x="1936650" y="3012850"/>
              <a:ext cx="282600" cy="389700"/>
            </a:xfrm>
            <a:prstGeom prst="rect">
              <a:avLst/>
            </a:prstGeom>
            <a:solidFill>
              <a:srgbClr val="FFF2CC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en-US" sz="1800" u="none" cap="none" strike="noStrike"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rPr>
                <a:t>5</a:t>
              </a:r>
              <a:endParaRPr b="1" i="0" sz="1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562" name="Google Shape;562;g2c264f0acef_0_15"/>
            <p:cNvSpPr txBox="1"/>
            <p:nvPr/>
          </p:nvSpPr>
          <p:spPr>
            <a:xfrm>
              <a:off x="2217638" y="3012850"/>
              <a:ext cx="282600" cy="389700"/>
            </a:xfrm>
            <a:prstGeom prst="rect">
              <a:avLst/>
            </a:prstGeom>
            <a:solidFill>
              <a:srgbClr val="FFF2CC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en-US" sz="1800" u="none" cap="none" strike="noStrike"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rPr>
                <a:t>6</a:t>
              </a:r>
              <a:endParaRPr b="1" i="0" sz="1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563" name="Google Shape;563;g2c264f0acef_0_15"/>
            <p:cNvSpPr txBox="1"/>
            <p:nvPr/>
          </p:nvSpPr>
          <p:spPr>
            <a:xfrm>
              <a:off x="2498625" y="3012850"/>
              <a:ext cx="282600" cy="389700"/>
            </a:xfrm>
            <a:prstGeom prst="rect">
              <a:avLst/>
            </a:prstGeom>
            <a:solidFill>
              <a:srgbClr val="FFF2CC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en-US" sz="1800" u="none" cap="none" strike="noStrike"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rPr>
                <a:t>7 </a:t>
              </a:r>
              <a:endParaRPr b="1" i="0" sz="1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564" name="Google Shape;564;g2c264f0acef_0_15"/>
            <p:cNvSpPr txBox="1"/>
            <p:nvPr/>
          </p:nvSpPr>
          <p:spPr>
            <a:xfrm>
              <a:off x="2779613" y="3012850"/>
              <a:ext cx="282600" cy="389700"/>
            </a:xfrm>
            <a:prstGeom prst="rect">
              <a:avLst/>
            </a:prstGeom>
            <a:solidFill>
              <a:srgbClr val="FFF2CC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en-US" sz="1800" u="none" cap="none" strike="noStrike"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rPr>
                <a:t>8</a:t>
              </a:r>
              <a:endParaRPr b="1" i="0" sz="1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565" name="Google Shape;565;g2c264f0acef_0_15"/>
            <p:cNvSpPr txBox="1"/>
            <p:nvPr/>
          </p:nvSpPr>
          <p:spPr>
            <a:xfrm>
              <a:off x="3060600" y="3012850"/>
              <a:ext cx="282600" cy="389700"/>
            </a:xfrm>
            <a:prstGeom prst="rect">
              <a:avLst/>
            </a:prstGeom>
            <a:solidFill>
              <a:srgbClr val="FFF2CC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en-US" sz="1800" u="none" cap="none" strike="noStrike"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rPr>
                <a:t>9</a:t>
              </a:r>
              <a:endParaRPr b="1" i="0" sz="1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566" name="Google Shape;566;g2c264f0acef_0_15"/>
            <p:cNvSpPr txBox="1"/>
            <p:nvPr/>
          </p:nvSpPr>
          <p:spPr>
            <a:xfrm>
              <a:off x="3346350" y="3012850"/>
              <a:ext cx="282600" cy="389700"/>
            </a:xfrm>
            <a:prstGeom prst="rect">
              <a:avLst/>
            </a:prstGeom>
            <a:solidFill>
              <a:srgbClr val="FFF2CC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en-US" sz="1800" u="none" cap="none" strike="noStrike"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endParaRPr b="1" i="0" sz="1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567" name="Google Shape;567;g2c264f0acef_0_15"/>
            <p:cNvSpPr txBox="1"/>
            <p:nvPr/>
          </p:nvSpPr>
          <p:spPr>
            <a:xfrm>
              <a:off x="3627338" y="3012850"/>
              <a:ext cx="282600" cy="389700"/>
            </a:xfrm>
            <a:prstGeom prst="rect">
              <a:avLst/>
            </a:prstGeom>
            <a:solidFill>
              <a:srgbClr val="FFF2CC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en-US" sz="1800" u="none" cap="none" strike="noStrike"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rPr>
                <a:t>1 </a:t>
              </a:r>
              <a:endParaRPr b="1" i="0" sz="1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568" name="Google Shape;568;g2c264f0acef_0_15"/>
            <p:cNvSpPr txBox="1"/>
            <p:nvPr/>
          </p:nvSpPr>
          <p:spPr>
            <a:xfrm>
              <a:off x="3908325" y="3012850"/>
              <a:ext cx="282600" cy="389700"/>
            </a:xfrm>
            <a:prstGeom prst="rect">
              <a:avLst/>
            </a:prstGeom>
            <a:solidFill>
              <a:srgbClr val="FFF2CC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en-US" sz="1800" u="none" cap="none" strike="noStrike"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rPr>
                <a:t>2</a:t>
              </a:r>
              <a:endParaRPr b="1" i="0" sz="1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569" name="Google Shape;569;g2c264f0acef_0_15"/>
            <p:cNvSpPr txBox="1"/>
            <p:nvPr/>
          </p:nvSpPr>
          <p:spPr>
            <a:xfrm>
              <a:off x="4189313" y="3012850"/>
              <a:ext cx="282600" cy="389700"/>
            </a:xfrm>
            <a:prstGeom prst="rect">
              <a:avLst/>
            </a:prstGeom>
            <a:solidFill>
              <a:srgbClr val="FFF2CC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en-US" sz="1800" u="none" cap="none" strike="noStrike"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rPr>
                <a:t>3</a:t>
              </a:r>
              <a:endParaRPr b="1" i="0" sz="1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570" name="Google Shape;570;g2c264f0acef_0_15"/>
            <p:cNvSpPr txBox="1"/>
            <p:nvPr/>
          </p:nvSpPr>
          <p:spPr>
            <a:xfrm>
              <a:off x="4475063" y="3012850"/>
              <a:ext cx="282600" cy="389700"/>
            </a:xfrm>
            <a:prstGeom prst="rect">
              <a:avLst/>
            </a:prstGeom>
            <a:solidFill>
              <a:srgbClr val="FFF2CC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en-US" sz="1800" u="none" cap="none" strike="noStrike"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rPr>
                <a:t>4</a:t>
              </a:r>
              <a:endParaRPr b="1" i="0" sz="1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571" name="Google Shape;571;g2c264f0acef_0_15"/>
            <p:cNvSpPr txBox="1"/>
            <p:nvPr/>
          </p:nvSpPr>
          <p:spPr>
            <a:xfrm>
              <a:off x="4756050" y="3012850"/>
              <a:ext cx="282600" cy="389700"/>
            </a:xfrm>
            <a:prstGeom prst="rect">
              <a:avLst/>
            </a:prstGeom>
            <a:solidFill>
              <a:srgbClr val="FFF2CC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en-US" sz="1800" u="none" cap="none" strike="noStrike"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rPr>
                <a:t>5</a:t>
              </a:r>
              <a:endParaRPr b="1" i="0" sz="1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572" name="Google Shape;572;g2c264f0acef_0_15"/>
            <p:cNvSpPr txBox="1"/>
            <p:nvPr/>
          </p:nvSpPr>
          <p:spPr>
            <a:xfrm>
              <a:off x="5037038" y="3012850"/>
              <a:ext cx="282600" cy="389700"/>
            </a:xfrm>
            <a:prstGeom prst="rect">
              <a:avLst/>
            </a:prstGeom>
            <a:solidFill>
              <a:srgbClr val="FFF2CC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en-US" sz="1800" u="none" cap="none" strike="noStrike"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rPr>
                <a:t>6</a:t>
              </a:r>
              <a:endParaRPr b="1" i="0" sz="1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573" name="Google Shape;573;g2c264f0acef_0_15"/>
            <p:cNvSpPr txBox="1"/>
            <p:nvPr/>
          </p:nvSpPr>
          <p:spPr>
            <a:xfrm>
              <a:off x="5318025" y="3012850"/>
              <a:ext cx="282600" cy="389700"/>
            </a:xfrm>
            <a:prstGeom prst="rect">
              <a:avLst/>
            </a:prstGeom>
            <a:solidFill>
              <a:srgbClr val="FFF2CC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en-US" sz="1800" u="none" cap="none" strike="noStrike"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rPr>
                <a:t>7</a:t>
              </a:r>
              <a:endParaRPr b="1" i="0" sz="1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574" name="Google Shape;574;g2c264f0acef_0_15"/>
            <p:cNvSpPr txBox="1"/>
            <p:nvPr/>
          </p:nvSpPr>
          <p:spPr>
            <a:xfrm>
              <a:off x="5599013" y="3012850"/>
              <a:ext cx="282600" cy="389700"/>
            </a:xfrm>
            <a:prstGeom prst="rect">
              <a:avLst/>
            </a:prstGeom>
            <a:solidFill>
              <a:srgbClr val="FFF2CC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en-US" sz="1800" u="none" cap="none" strike="noStrike"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rPr>
                <a:t>8</a:t>
              </a:r>
              <a:endParaRPr b="1" i="0" sz="1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575" name="Google Shape;575;g2c264f0acef_0_15"/>
            <p:cNvSpPr txBox="1"/>
            <p:nvPr/>
          </p:nvSpPr>
          <p:spPr>
            <a:xfrm>
              <a:off x="5880000" y="3012850"/>
              <a:ext cx="282600" cy="389700"/>
            </a:xfrm>
            <a:prstGeom prst="rect">
              <a:avLst/>
            </a:prstGeom>
            <a:solidFill>
              <a:srgbClr val="FFF2CC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en-US" sz="1800" u="none" cap="none" strike="noStrike"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rPr>
                <a:t>9</a:t>
              </a:r>
              <a:endParaRPr b="1" i="0" sz="1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576" name="Google Shape;576;g2c264f0acef_0_15"/>
            <p:cNvSpPr txBox="1"/>
            <p:nvPr/>
          </p:nvSpPr>
          <p:spPr>
            <a:xfrm>
              <a:off x="6160988" y="3012850"/>
              <a:ext cx="282600" cy="389700"/>
            </a:xfrm>
            <a:prstGeom prst="rect">
              <a:avLst/>
            </a:prstGeom>
            <a:solidFill>
              <a:srgbClr val="FFF2CC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en-US" sz="1800" u="none" cap="none" strike="noStrike"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endParaRPr b="1" i="0" sz="1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577" name="Google Shape;577;g2c264f0acef_0_15"/>
            <p:cNvSpPr txBox="1"/>
            <p:nvPr/>
          </p:nvSpPr>
          <p:spPr>
            <a:xfrm>
              <a:off x="6441975" y="3012850"/>
              <a:ext cx="282600" cy="389700"/>
            </a:xfrm>
            <a:prstGeom prst="rect">
              <a:avLst/>
            </a:prstGeom>
            <a:solidFill>
              <a:srgbClr val="FFF2CC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en-US" sz="1800" u="none" cap="none" strike="noStrike"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rPr>
                <a:t>1</a:t>
              </a:r>
              <a:endParaRPr b="1" i="0" sz="1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578" name="Google Shape;578;g2c264f0acef_0_15"/>
            <p:cNvSpPr txBox="1"/>
            <p:nvPr/>
          </p:nvSpPr>
          <p:spPr>
            <a:xfrm>
              <a:off x="526950" y="3403375"/>
              <a:ext cx="282600" cy="389700"/>
            </a:xfrm>
            <a:prstGeom prst="rect">
              <a:avLst/>
            </a:prstGeom>
            <a:solidFill>
              <a:srgbClr val="B6D7A8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en-US" sz="1800" u="none" cap="none" strike="noStrike">
                  <a:solidFill>
                    <a:srgbClr val="0000FF"/>
                  </a:solidFill>
                  <a:latin typeface="Consolas"/>
                  <a:ea typeface="Consolas"/>
                  <a:cs typeface="Consolas"/>
                  <a:sym typeface="Consolas"/>
                </a:rPr>
                <a:t>S</a:t>
              </a:r>
              <a:endParaRPr b="1" i="0" sz="1800" u="none" cap="none" strike="noStrik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579" name="Google Shape;579;g2c264f0acef_0_15"/>
            <p:cNvSpPr txBox="1"/>
            <p:nvPr/>
          </p:nvSpPr>
          <p:spPr>
            <a:xfrm>
              <a:off x="807938" y="3403375"/>
              <a:ext cx="282600" cy="389700"/>
            </a:xfrm>
            <a:prstGeom prst="rect">
              <a:avLst/>
            </a:prstGeom>
            <a:solidFill>
              <a:srgbClr val="B6D7A8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en-US" sz="1800" u="none" cap="none" strike="noStrike">
                  <a:solidFill>
                    <a:srgbClr val="0000FF"/>
                  </a:solidFill>
                  <a:latin typeface="Consolas"/>
                  <a:ea typeface="Consolas"/>
                  <a:cs typeface="Consolas"/>
                  <a:sym typeface="Consolas"/>
                </a:rPr>
                <a:t>t</a:t>
              </a:r>
              <a:endParaRPr b="1" i="0" sz="1800" u="none" cap="none" strike="noStrik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580" name="Google Shape;580;g2c264f0acef_0_15"/>
            <p:cNvSpPr txBox="1"/>
            <p:nvPr/>
          </p:nvSpPr>
          <p:spPr>
            <a:xfrm>
              <a:off x="1088925" y="3403375"/>
              <a:ext cx="282600" cy="389700"/>
            </a:xfrm>
            <a:prstGeom prst="rect">
              <a:avLst/>
            </a:prstGeom>
            <a:solidFill>
              <a:srgbClr val="B6D7A8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en-US" sz="1800" u="none" cap="none" strike="noStrike">
                  <a:solidFill>
                    <a:srgbClr val="0000FF"/>
                  </a:solidFill>
                  <a:latin typeface="Consolas"/>
                  <a:ea typeface="Consolas"/>
                  <a:cs typeface="Consolas"/>
                  <a:sym typeface="Consolas"/>
                </a:rPr>
                <a:t>r</a:t>
              </a:r>
              <a:endParaRPr b="1" i="0" sz="1800" u="none" cap="none" strike="noStrik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581" name="Google Shape;581;g2c264f0acef_0_15"/>
            <p:cNvSpPr txBox="1"/>
            <p:nvPr/>
          </p:nvSpPr>
          <p:spPr>
            <a:xfrm>
              <a:off x="1369913" y="3403375"/>
              <a:ext cx="282600" cy="389700"/>
            </a:xfrm>
            <a:prstGeom prst="rect">
              <a:avLst/>
            </a:prstGeom>
            <a:solidFill>
              <a:srgbClr val="B6D7A8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en-US" sz="1800" u="none" cap="none" strike="noStrike">
                  <a:solidFill>
                    <a:srgbClr val="0000FF"/>
                  </a:solidFill>
                  <a:latin typeface="Consolas"/>
                  <a:ea typeface="Consolas"/>
                  <a:cs typeface="Consolas"/>
                  <a:sym typeface="Consolas"/>
                </a:rPr>
                <a:t>i</a:t>
              </a:r>
              <a:endParaRPr b="1" i="0" sz="1800" u="none" cap="none" strike="noStrik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582" name="Google Shape;582;g2c264f0acef_0_15"/>
            <p:cNvSpPr txBox="1"/>
            <p:nvPr/>
          </p:nvSpPr>
          <p:spPr>
            <a:xfrm>
              <a:off x="1655663" y="3403375"/>
              <a:ext cx="282600" cy="389700"/>
            </a:xfrm>
            <a:prstGeom prst="rect">
              <a:avLst/>
            </a:prstGeom>
            <a:solidFill>
              <a:srgbClr val="B6D7A8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en-US" sz="1800" u="none" cap="none" strike="noStrike">
                  <a:solidFill>
                    <a:srgbClr val="0000FF"/>
                  </a:solidFill>
                  <a:latin typeface="Consolas"/>
                  <a:ea typeface="Consolas"/>
                  <a:cs typeface="Consolas"/>
                  <a:sym typeface="Consolas"/>
                </a:rPr>
                <a:t>n</a:t>
              </a:r>
              <a:endParaRPr b="1" i="0" sz="1800" u="none" cap="none" strike="noStrik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583" name="Google Shape;583;g2c264f0acef_0_15"/>
            <p:cNvSpPr txBox="1"/>
            <p:nvPr/>
          </p:nvSpPr>
          <p:spPr>
            <a:xfrm>
              <a:off x="1936650" y="3403375"/>
              <a:ext cx="282600" cy="389700"/>
            </a:xfrm>
            <a:prstGeom prst="rect">
              <a:avLst/>
            </a:prstGeom>
            <a:solidFill>
              <a:srgbClr val="B6D7A8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en-US" sz="1800" u="none" cap="none" strike="noStrike">
                  <a:solidFill>
                    <a:srgbClr val="0000FF"/>
                  </a:solidFill>
                  <a:latin typeface="Consolas"/>
                  <a:ea typeface="Consolas"/>
                  <a:cs typeface="Consolas"/>
                  <a:sym typeface="Consolas"/>
                </a:rPr>
                <a:t>g</a:t>
              </a:r>
              <a:endParaRPr b="1" i="0" sz="1800" u="none" cap="none" strike="noStrik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584" name="Google Shape;584;g2c264f0acef_0_15"/>
            <p:cNvSpPr txBox="1"/>
            <p:nvPr/>
          </p:nvSpPr>
          <p:spPr>
            <a:xfrm>
              <a:off x="2217638" y="3403375"/>
              <a:ext cx="282600" cy="389700"/>
            </a:xfrm>
            <a:prstGeom prst="rect">
              <a:avLst/>
            </a:prstGeom>
            <a:solidFill>
              <a:srgbClr val="B6D7A8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en-US" sz="1800" u="none" cap="none" strike="noStrike">
                  <a:solidFill>
                    <a:srgbClr val="0000FF"/>
                  </a:solidFill>
                  <a:latin typeface="Consolas"/>
                  <a:ea typeface="Consolas"/>
                  <a:cs typeface="Consolas"/>
                  <a:sym typeface="Consolas"/>
                </a:rPr>
                <a:t>s</a:t>
              </a:r>
              <a:endParaRPr b="1" i="0" sz="1800" u="none" cap="none" strike="noStrik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585" name="Google Shape;585;g2c264f0acef_0_15"/>
            <p:cNvSpPr txBox="1"/>
            <p:nvPr/>
          </p:nvSpPr>
          <p:spPr>
            <a:xfrm>
              <a:off x="2498625" y="3403375"/>
              <a:ext cx="282600" cy="389700"/>
            </a:xfrm>
            <a:prstGeom prst="rect">
              <a:avLst/>
            </a:prstGeom>
            <a:solidFill>
              <a:srgbClr val="B6D7A8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en-US" sz="1800" u="none" cap="none" strike="noStrike">
                  <a:solidFill>
                    <a:srgbClr val="0000FF"/>
                  </a:solidFill>
                  <a:latin typeface="Consolas"/>
                  <a:ea typeface="Consolas"/>
                  <a:cs typeface="Consolas"/>
                  <a:sym typeface="Consolas"/>
                </a:rPr>
                <a:t> </a:t>
              </a:r>
              <a:endParaRPr b="1" i="0" sz="1800" u="none" cap="none" strike="noStrik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586" name="Google Shape;586;g2c264f0acef_0_15"/>
            <p:cNvSpPr txBox="1"/>
            <p:nvPr/>
          </p:nvSpPr>
          <p:spPr>
            <a:xfrm>
              <a:off x="2779613" y="3403375"/>
              <a:ext cx="282600" cy="389700"/>
            </a:xfrm>
            <a:prstGeom prst="rect">
              <a:avLst/>
            </a:prstGeom>
            <a:solidFill>
              <a:srgbClr val="B6D7A8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en-US" sz="1800" u="none" cap="none" strike="noStrike">
                  <a:solidFill>
                    <a:srgbClr val="0000FF"/>
                  </a:solidFill>
                  <a:latin typeface="Consolas"/>
                  <a:ea typeface="Consolas"/>
                  <a:cs typeface="Consolas"/>
                  <a:sym typeface="Consolas"/>
                </a:rPr>
                <a:t>a</a:t>
              </a:r>
              <a:endParaRPr b="1" i="0" sz="1800" u="none" cap="none" strike="noStrik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587" name="Google Shape;587;g2c264f0acef_0_15"/>
            <p:cNvSpPr txBox="1"/>
            <p:nvPr/>
          </p:nvSpPr>
          <p:spPr>
            <a:xfrm>
              <a:off x="3060600" y="3403375"/>
              <a:ext cx="282600" cy="389700"/>
            </a:xfrm>
            <a:prstGeom prst="rect">
              <a:avLst/>
            </a:prstGeom>
            <a:solidFill>
              <a:srgbClr val="B6D7A8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en-US" sz="1800" u="none" cap="none" strike="noStrike">
                  <a:solidFill>
                    <a:srgbClr val="0000FF"/>
                  </a:solidFill>
                  <a:latin typeface="Consolas"/>
                  <a:ea typeface="Consolas"/>
                  <a:cs typeface="Consolas"/>
                  <a:sym typeface="Consolas"/>
                </a:rPr>
                <a:t>r</a:t>
              </a:r>
              <a:endParaRPr b="1" i="0" sz="1800" u="none" cap="none" strike="noStrik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588" name="Google Shape;588;g2c264f0acef_0_15"/>
            <p:cNvSpPr txBox="1"/>
            <p:nvPr/>
          </p:nvSpPr>
          <p:spPr>
            <a:xfrm>
              <a:off x="3346350" y="3403375"/>
              <a:ext cx="282600" cy="389700"/>
            </a:xfrm>
            <a:prstGeom prst="rect">
              <a:avLst/>
            </a:prstGeom>
            <a:solidFill>
              <a:srgbClr val="B6D7A8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en-US" sz="1800" u="none" cap="none" strike="noStrike">
                  <a:solidFill>
                    <a:srgbClr val="0000FF"/>
                  </a:solidFill>
                  <a:latin typeface="Consolas"/>
                  <a:ea typeface="Consolas"/>
                  <a:cs typeface="Consolas"/>
                  <a:sym typeface="Consolas"/>
                </a:rPr>
                <a:t>e</a:t>
              </a:r>
              <a:endParaRPr b="1" i="0" sz="1800" u="none" cap="none" strike="noStrik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589" name="Google Shape;589;g2c264f0acef_0_15"/>
            <p:cNvSpPr txBox="1"/>
            <p:nvPr/>
          </p:nvSpPr>
          <p:spPr>
            <a:xfrm>
              <a:off x="3627338" y="3403375"/>
              <a:ext cx="282600" cy="389700"/>
            </a:xfrm>
            <a:prstGeom prst="rect">
              <a:avLst/>
            </a:prstGeom>
            <a:solidFill>
              <a:srgbClr val="B6D7A8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en-US" sz="1800" u="none" cap="none" strike="noStrike">
                  <a:solidFill>
                    <a:srgbClr val="0000FF"/>
                  </a:solidFill>
                  <a:latin typeface="Consolas"/>
                  <a:ea typeface="Consolas"/>
                  <a:cs typeface="Consolas"/>
                  <a:sym typeface="Consolas"/>
                </a:rPr>
                <a:t> </a:t>
              </a:r>
              <a:endParaRPr b="1" i="0" sz="1800" u="none" cap="none" strike="noStrik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590" name="Google Shape;590;g2c264f0acef_0_15"/>
            <p:cNvSpPr txBox="1"/>
            <p:nvPr/>
          </p:nvSpPr>
          <p:spPr>
            <a:xfrm>
              <a:off x="3908325" y="3403375"/>
              <a:ext cx="282600" cy="389700"/>
            </a:xfrm>
            <a:prstGeom prst="rect">
              <a:avLst/>
            </a:prstGeom>
            <a:solidFill>
              <a:srgbClr val="B6D7A8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en-US" sz="1800" u="none" cap="none" strike="noStrike">
                  <a:solidFill>
                    <a:srgbClr val="0000FF"/>
                  </a:solidFill>
                  <a:latin typeface="Consolas"/>
                  <a:ea typeface="Consolas"/>
                  <a:cs typeface="Consolas"/>
                  <a:sym typeface="Consolas"/>
                </a:rPr>
                <a:t>z</a:t>
              </a:r>
              <a:endParaRPr b="1" i="0" sz="1800" u="none" cap="none" strike="noStrik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591" name="Google Shape;591;g2c264f0acef_0_15"/>
            <p:cNvSpPr txBox="1"/>
            <p:nvPr/>
          </p:nvSpPr>
          <p:spPr>
            <a:xfrm>
              <a:off x="4189313" y="3403375"/>
              <a:ext cx="282600" cy="389700"/>
            </a:xfrm>
            <a:prstGeom prst="rect">
              <a:avLst/>
            </a:prstGeom>
            <a:solidFill>
              <a:srgbClr val="B6D7A8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en-US" sz="1800" u="none" cap="none" strike="noStrike">
                  <a:solidFill>
                    <a:srgbClr val="0000FF"/>
                  </a:solidFill>
                  <a:latin typeface="Consolas"/>
                  <a:ea typeface="Consolas"/>
                  <a:cs typeface="Consolas"/>
                  <a:sym typeface="Consolas"/>
                </a:rPr>
                <a:t>e</a:t>
              </a:r>
              <a:endParaRPr b="1" i="0" sz="1800" u="none" cap="none" strike="noStrik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592" name="Google Shape;592;g2c264f0acef_0_15"/>
            <p:cNvSpPr txBox="1"/>
            <p:nvPr/>
          </p:nvSpPr>
          <p:spPr>
            <a:xfrm>
              <a:off x="4475063" y="3403375"/>
              <a:ext cx="282600" cy="389700"/>
            </a:xfrm>
            <a:prstGeom prst="rect">
              <a:avLst/>
            </a:prstGeom>
            <a:solidFill>
              <a:srgbClr val="B6D7A8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en-US" sz="1800" u="none" cap="none" strike="noStrike">
                  <a:solidFill>
                    <a:srgbClr val="0000FF"/>
                  </a:solidFill>
                  <a:latin typeface="Consolas"/>
                  <a:ea typeface="Consolas"/>
                  <a:cs typeface="Consolas"/>
                  <a:sym typeface="Consolas"/>
                </a:rPr>
                <a:t>r</a:t>
              </a:r>
              <a:endParaRPr b="1" i="0" sz="1800" u="none" cap="none" strike="noStrik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593" name="Google Shape;593;g2c264f0acef_0_15"/>
            <p:cNvSpPr txBox="1"/>
            <p:nvPr/>
          </p:nvSpPr>
          <p:spPr>
            <a:xfrm>
              <a:off x="4756050" y="3403375"/>
              <a:ext cx="282600" cy="389700"/>
            </a:xfrm>
            <a:prstGeom prst="rect">
              <a:avLst/>
            </a:prstGeom>
            <a:solidFill>
              <a:srgbClr val="B6D7A8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en-US" sz="1800" u="none" cap="none" strike="noStrike">
                  <a:solidFill>
                    <a:srgbClr val="0000FF"/>
                  </a:solidFill>
                  <a:latin typeface="Consolas"/>
                  <a:ea typeface="Consolas"/>
                  <a:cs typeface="Consolas"/>
                  <a:sym typeface="Consolas"/>
                </a:rPr>
                <a:t>o</a:t>
              </a:r>
              <a:endParaRPr b="1" i="0" sz="1800" u="none" cap="none" strike="noStrik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594" name="Google Shape;594;g2c264f0acef_0_15"/>
            <p:cNvSpPr txBox="1"/>
            <p:nvPr/>
          </p:nvSpPr>
          <p:spPr>
            <a:xfrm>
              <a:off x="5037038" y="3403375"/>
              <a:ext cx="282600" cy="389700"/>
            </a:xfrm>
            <a:prstGeom prst="rect">
              <a:avLst/>
            </a:prstGeom>
            <a:solidFill>
              <a:srgbClr val="B6D7A8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en-US" sz="1800" u="none" cap="none" strike="noStrike">
                  <a:solidFill>
                    <a:srgbClr val="0000FF"/>
                  </a:solidFill>
                  <a:latin typeface="Consolas"/>
                  <a:ea typeface="Consolas"/>
                  <a:cs typeface="Consolas"/>
                  <a:sym typeface="Consolas"/>
                </a:rPr>
                <a:t>-</a:t>
              </a:r>
              <a:endParaRPr b="1" i="0" sz="1800" u="none" cap="none" strike="noStrik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595" name="Google Shape;595;g2c264f0acef_0_15"/>
            <p:cNvSpPr txBox="1"/>
            <p:nvPr/>
          </p:nvSpPr>
          <p:spPr>
            <a:xfrm>
              <a:off x="5318025" y="3403375"/>
              <a:ext cx="282600" cy="389700"/>
            </a:xfrm>
            <a:prstGeom prst="rect">
              <a:avLst/>
            </a:prstGeom>
            <a:solidFill>
              <a:srgbClr val="B6D7A8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en-US" sz="1800" u="none" cap="none" strike="noStrike">
                  <a:solidFill>
                    <a:srgbClr val="0000FF"/>
                  </a:solidFill>
                  <a:latin typeface="Consolas"/>
                  <a:ea typeface="Consolas"/>
                  <a:cs typeface="Consolas"/>
                  <a:sym typeface="Consolas"/>
                </a:rPr>
                <a:t>b</a:t>
              </a:r>
              <a:endParaRPr b="1" i="0" sz="1800" u="none" cap="none" strike="noStrik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596" name="Google Shape;596;g2c264f0acef_0_15"/>
            <p:cNvSpPr txBox="1"/>
            <p:nvPr/>
          </p:nvSpPr>
          <p:spPr>
            <a:xfrm>
              <a:off x="5599013" y="3403375"/>
              <a:ext cx="282600" cy="389700"/>
            </a:xfrm>
            <a:prstGeom prst="rect">
              <a:avLst/>
            </a:prstGeom>
            <a:solidFill>
              <a:srgbClr val="B6D7A8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en-US" sz="1800" u="none" cap="none" strike="noStrike">
                  <a:solidFill>
                    <a:srgbClr val="0000FF"/>
                  </a:solidFill>
                  <a:latin typeface="Consolas"/>
                  <a:ea typeface="Consolas"/>
                  <a:cs typeface="Consolas"/>
                  <a:sym typeface="Consolas"/>
                </a:rPr>
                <a:t>a</a:t>
              </a:r>
              <a:endParaRPr b="1" i="0" sz="1800" u="none" cap="none" strike="noStrik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597" name="Google Shape;597;g2c264f0acef_0_15"/>
            <p:cNvSpPr txBox="1"/>
            <p:nvPr/>
          </p:nvSpPr>
          <p:spPr>
            <a:xfrm>
              <a:off x="5880000" y="3403375"/>
              <a:ext cx="282600" cy="389700"/>
            </a:xfrm>
            <a:prstGeom prst="rect">
              <a:avLst/>
            </a:prstGeom>
            <a:solidFill>
              <a:srgbClr val="B6D7A8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en-US" sz="1800" u="none" cap="none" strike="noStrike">
                  <a:solidFill>
                    <a:srgbClr val="0000FF"/>
                  </a:solidFill>
                  <a:latin typeface="Consolas"/>
                  <a:ea typeface="Consolas"/>
                  <a:cs typeface="Consolas"/>
                  <a:sym typeface="Consolas"/>
                </a:rPr>
                <a:t>s</a:t>
              </a:r>
              <a:endParaRPr b="1" i="0" sz="1800" u="none" cap="none" strike="noStrik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598" name="Google Shape;598;g2c264f0acef_0_15"/>
            <p:cNvSpPr txBox="1"/>
            <p:nvPr/>
          </p:nvSpPr>
          <p:spPr>
            <a:xfrm>
              <a:off x="6160988" y="3403375"/>
              <a:ext cx="282600" cy="389700"/>
            </a:xfrm>
            <a:prstGeom prst="rect">
              <a:avLst/>
            </a:prstGeom>
            <a:solidFill>
              <a:srgbClr val="B6D7A8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en-US" sz="1800" u="none" cap="none" strike="noStrike">
                  <a:solidFill>
                    <a:srgbClr val="0000FF"/>
                  </a:solidFill>
                  <a:latin typeface="Consolas"/>
                  <a:ea typeface="Consolas"/>
                  <a:cs typeface="Consolas"/>
                  <a:sym typeface="Consolas"/>
                </a:rPr>
                <a:t>e</a:t>
              </a:r>
              <a:endParaRPr b="1" i="0" sz="1800" u="none" cap="none" strike="noStrik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599" name="Google Shape;599;g2c264f0acef_0_15"/>
            <p:cNvSpPr txBox="1"/>
            <p:nvPr/>
          </p:nvSpPr>
          <p:spPr>
            <a:xfrm>
              <a:off x="6441975" y="3403375"/>
              <a:ext cx="282600" cy="389700"/>
            </a:xfrm>
            <a:prstGeom prst="rect">
              <a:avLst/>
            </a:prstGeom>
            <a:solidFill>
              <a:srgbClr val="B6D7A8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en-US" sz="1800" u="none" cap="none" strike="noStrike">
                  <a:solidFill>
                    <a:srgbClr val="0000FF"/>
                  </a:solidFill>
                  <a:latin typeface="Consolas"/>
                  <a:ea typeface="Consolas"/>
                  <a:cs typeface="Consolas"/>
                  <a:sym typeface="Consolas"/>
                </a:rPr>
                <a:t>d</a:t>
              </a:r>
              <a:endParaRPr b="1" i="0" sz="1800" u="none" cap="none" strike="noStrik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  <p:sp>
        <p:nvSpPr>
          <p:cNvPr id="600" name="Google Shape;600;g2c264f0acef_0_15"/>
          <p:cNvSpPr txBox="1"/>
          <p:nvPr/>
        </p:nvSpPr>
        <p:spPr>
          <a:xfrm>
            <a:off x="342900" y="3770675"/>
            <a:ext cx="82995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print(</a:t>
            </a:r>
            <a:r>
              <a:rPr b="1" i="0" lang="en-US" sz="18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len(str_info)</a:t>
            </a:r>
            <a:r>
              <a:rPr b="1" i="0" lang="en-US" sz="1800" u="none" cap="none" strike="noStrik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)		# Result will be 22</a:t>
            </a:r>
            <a:endParaRPr b="1" i="0" sz="1800" u="none" cap="none" strike="noStrike">
              <a:solidFill>
                <a:srgbClr val="0000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print(</a:t>
            </a:r>
            <a:r>
              <a:rPr b="1" i="0" lang="en-US" sz="18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str_info[0]</a:t>
            </a:r>
            <a:r>
              <a:rPr b="1" i="0" lang="en-US" sz="1800" u="none" cap="none" strike="noStrik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)			# Result will be ‘S’</a:t>
            </a:r>
            <a:endParaRPr b="1" i="0" sz="1800" u="none" cap="none" strike="noStrike">
              <a:solidFill>
                <a:srgbClr val="0000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print(</a:t>
            </a:r>
            <a:r>
              <a:rPr b="1" i="0" lang="en-US" sz="18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str_info[14]</a:t>
            </a:r>
            <a:r>
              <a:rPr b="1" i="0" lang="en-US" sz="1800" u="none" cap="none" strike="noStrik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)		# Result will be ‘r’</a:t>
            </a:r>
            <a:endParaRPr b="1" i="0" sz="1800" u="none" cap="none" strike="noStrike">
              <a:solidFill>
                <a:srgbClr val="0000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print(</a:t>
            </a:r>
            <a:r>
              <a:rPr b="1" i="0" lang="en-US" sz="18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str_info[-5]</a:t>
            </a:r>
            <a:r>
              <a:rPr b="1" i="0" lang="en-US" sz="1800" u="none" cap="none" strike="noStrik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)		# Result will be ‘b’ len(str_info)-5</a:t>
            </a:r>
            <a:endParaRPr b="1" i="0" sz="1800" u="none" cap="none" strike="noStrike">
              <a:solidFill>
                <a:srgbClr val="0000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01" name="Google Shape;601;g2c264f0acef_0_15"/>
          <p:cNvSpPr txBox="1"/>
          <p:nvPr/>
        </p:nvSpPr>
        <p:spPr>
          <a:xfrm>
            <a:off x="359450" y="2064629"/>
            <a:ext cx="8299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str_info = "Strings are zero-based"</a:t>
            </a:r>
            <a:endParaRPr b="1" i="0" sz="1800" u="none" cap="none" strike="noStrike">
              <a:solidFill>
                <a:srgbClr val="0000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02" name="Google Shape;602;g2c264f0acef_0_15"/>
          <p:cNvSpPr txBox="1"/>
          <p:nvPr/>
        </p:nvSpPr>
        <p:spPr>
          <a:xfrm>
            <a:off x="336384" y="1229613"/>
            <a:ext cx="8299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Strings are a collection of characters. </a:t>
            </a:r>
            <a:endParaRPr b="1" i="0" sz="1800" u="none" cap="none" strike="noStrike">
              <a:solidFill>
                <a:srgbClr val="0000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03" name="Google Shape;603;g2c264f0acef_0_15"/>
          <p:cNvSpPr txBox="1"/>
          <p:nvPr/>
        </p:nvSpPr>
        <p:spPr>
          <a:xfrm>
            <a:off x="342900" y="1507952"/>
            <a:ext cx="8299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Access each character by using an integer - index.</a:t>
            </a:r>
            <a:endParaRPr b="1" i="0" sz="1800" u="none" cap="none" strike="noStrike">
              <a:solidFill>
                <a:srgbClr val="0000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04" name="Google Shape;604;g2c264f0acef_0_15"/>
          <p:cNvSpPr txBox="1"/>
          <p:nvPr/>
        </p:nvSpPr>
        <p:spPr>
          <a:xfrm>
            <a:off x="333876" y="1786290"/>
            <a:ext cx="8299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Collections including strings are zero-based, the indexes start from 0.</a:t>
            </a:r>
            <a:endParaRPr b="1" i="0" sz="1800" u="none" cap="none" strike="noStrike">
              <a:solidFill>
                <a:srgbClr val="0000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05" name="Google Shape;605;g2c264f0acef_0_15"/>
          <p:cNvSpPr/>
          <p:nvPr/>
        </p:nvSpPr>
        <p:spPr>
          <a:xfrm>
            <a:off x="1204513" y="1229632"/>
            <a:ext cx="6735000" cy="1100100"/>
          </a:xfrm>
          <a:prstGeom prst="roundRect">
            <a:avLst>
              <a:gd fmla="val 16667" name="adj"/>
            </a:avLst>
          </a:prstGeom>
          <a:solidFill>
            <a:srgbClr val="F6A38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size of string </a:t>
            </a:r>
            <a:r>
              <a:rPr b="1" i="0" lang="en-US" sz="1800" u="none" cap="none" strike="noStrik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str_info</a:t>
            </a:r>
            <a:r>
              <a:rPr b="0" i="0" lang="en-US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is found by calling </a:t>
            </a:r>
            <a:r>
              <a:rPr b="1" i="0" lang="en-US" sz="1800" u="none" cap="none" strike="noStrik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len(str_info)</a:t>
            </a:r>
            <a:endParaRPr b="1" i="0" sz="1800" u="none" cap="none" strike="noStrike">
              <a:solidFill>
                <a:srgbClr val="0000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Indexes of </a:t>
            </a:r>
            <a:r>
              <a:rPr b="1" i="0" lang="en-US" sz="1800" u="none" cap="none" strike="noStrik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str_info</a:t>
            </a:r>
            <a:r>
              <a:rPr b="0" i="0" lang="en-US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go from </a:t>
            </a:r>
            <a:r>
              <a:rPr b="1" i="0" lang="en-US" sz="1800" u="none" cap="none" strike="noStrik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b="0" i="0" lang="en-US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to </a:t>
            </a:r>
            <a:r>
              <a:rPr b="1" i="0" lang="en-US" sz="1800" u="none" cap="none" strike="noStrik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len(str_info)-1</a:t>
            </a:r>
            <a:endParaRPr b="0" i="0" sz="1800" u="none" cap="none" strike="noStrike">
              <a:solidFill>
                <a:srgbClr val="0000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g2c264f0acef_0_93"/>
          <p:cNvSpPr txBox="1"/>
          <p:nvPr/>
        </p:nvSpPr>
        <p:spPr>
          <a:xfrm>
            <a:off x="2004900" y="2202300"/>
            <a:ext cx="5134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-US" sz="3600" u="none" cap="none" strike="noStrike">
                <a:solidFill>
                  <a:srgbClr val="EA5B2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Let’s Try This Together</a:t>
            </a:r>
            <a:endParaRPr b="0" i="0" sz="3600" u="none" cap="none" strike="noStrike">
              <a:solidFill>
                <a:srgbClr val="EA5B25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33f8955b86f_0_132"/>
          <p:cNvSpPr txBox="1"/>
          <p:nvPr>
            <p:ph type="title"/>
          </p:nvPr>
        </p:nvSpPr>
        <p:spPr>
          <a:xfrm>
            <a:off x="311700" y="679950"/>
            <a:ext cx="3999000" cy="227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Before you go…</a:t>
            </a:r>
            <a:endParaRPr/>
          </a:p>
        </p:txBody>
      </p:sp>
      <p:sp>
        <p:nvSpPr>
          <p:cNvPr id="616" name="Google Shape;616;g33f8955b86f_0_132"/>
          <p:cNvSpPr txBox="1"/>
          <p:nvPr>
            <p:ph idx="1" type="subTitle"/>
          </p:nvPr>
        </p:nvSpPr>
        <p:spPr>
          <a:xfrm>
            <a:off x="311700" y="2950350"/>
            <a:ext cx="3999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Please take 2 minutes to give us feedback on today’s lesson.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This feedback is </a:t>
            </a:r>
            <a:r>
              <a:rPr b="1" lang="en-US" sz="1800">
                <a:solidFill>
                  <a:schemeClr val="accent4"/>
                </a:solidFill>
              </a:rPr>
              <a:t>anonymous</a:t>
            </a:r>
            <a:r>
              <a:rPr lang="en-US" sz="1800"/>
              <a:t> and only seen by </a:t>
            </a:r>
            <a:r>
              <a:rPr b="1" lang="en-US" sz="1800">
                <a:solidFill>
                  <a:schemeClr val="accent4"/>
                </a:solidFill>
              </a:rPr>
              <a:t>the DCP team</a:t>
            </a:r>
            <a:r>
              <a:rPr lang="en-US" sz="1800"/>
              <a:t>!</a:t>
            </a:r>
            <a:endParaRPr sz="1800"/>
          </a:p>
        </p:txBody>
      </p:sp>
      <p:pic>
        <p:nvPicPr>
          <p:cNvPr id="617" name="Google Shape;617;g33f8955b86f_0_1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91600" y="1005977"/>
            <a:ext cx="3131550" cy="313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"/>
          <p:cNvSpPr txBox="1"/>
          <p:nvPr>
            <p:ph idx="4294967295" type="title"/>
          </p:nvPr>
        </p:nvSpPr>
        <p:spPr>
          <a:xfrm>
            <a:off x="311700" y="4601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3600">
                <a:solidFill>
                  <a:srgbClr val="EA5B25"/>
                </a:solidFill>
              </a:rPr>
              <a:t>Topics</a:t>
            </a:r>
            <a:endParaRPr sz="3600">
              <a:solidFill>
                <a:srgbClr val="EA5B25"/>
              </a:solidFill>
            </a:endParaRPr>
          </a:p>
        </p:txBody>
      </p:sp>
      <p:sp>
        <p:nvSpPr>
          <p:cNvPr id="269" name="Google Shape;269;p3"/>
          <p:cNvSpPr txBox="1"/>
          <p:nvPr>
            <p:ph idx="4294967295" type="body"/>
          </p:nvPr>
        </p:nvSpPr>
        <p:spPr>
          <a:xfrm>
            <a:off x="311700" y="1304875"/>
            <a:ext cx="8520600" cy="33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lang="en-US" sz="3000"/>
              <a:t>Primitive types</a:t>
            </a:r>
            <a:endParaRPr b="1" sz="3000">
              <a:solidFill>
                <a:srgbClr val="0000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419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3000"/>
              <a:buFont typeface="Consolas"/>
              <a:buChar char="•"/>
            </a:pPr>
            <a:r>
              <a:rPr b="1" lang="en-US" sz="30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-US" sz="3000">
                <a:solidFill>
                  <a:schemeClr val="dk1"/>
                </a:solidFill>
              </a:rPr>
              <a:t>, </a:t>
            </a:r>
            <a:r>
              <a:rPr b="1" lang="en-US" sz="30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float</a:t>
            </a:r>
            <a:endParaRPr b="1" sz="3000">
              <a:solidFill>
                <a:srgbClr val="0000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419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3000"/>
              <a:buFont typeface="Consolas"/>
              <a:buChar char="•"/>
            </a:pPr>
            <a:r>
              <a:rPr b="1" lang="en-US" sz="30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string</a:t>
            </a:r>
            <a:endParaRPr b="1" sz="3000">
              <a:solidFill>
                <a:srgbClr val="0000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419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3000"/>
              <a:buFont typeface="Consolas"/>
              <a:buChar char="•"/>
            </a:pPr>
            <a:r>
              <a:rPr b="1" lang="en-US" sz="30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bool</a:t>
            </a:r>
            <a:endParaRPr b="1" sz="3000">
              <a:solidFill>
                <a:srgbClr val="0000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419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lang="en-US" sz="3000"/>
              <a:t>Conditions</a:t>
            </a:r>
            <a:endParaRPr sz="3000"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indent="-419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lang="en-US" sz="3000"/>
              <a:t>Loops</a:t>
            </a:r>
            <a:endParaRPr sz="30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8ADC5"/>
        </a:solidFill>
      </p:bgPr>
    </p:bg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6"/>
          <p:cNvSpPr txBox="1"/>
          <p:nvPr/>
        </p:nvSpPr>
        <p:spPr>
          <a:xfrm>
            <a:off x="984450" y="2117700"/>
            <a:ext cx="7175100" cy="9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700"/>
              <a:buFont typeface="Arial"/>
              <a:buNone/>
            </a:pPr>
            <a:r>
              <a:rPr b="1" i="0" lang="en-US" sz="47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Types</a:t>
            </a:r>
            <a:endParaRPr b="0" i="0" sz="4700" u="none" cap="none" strike="noStrike">
              <a:solidFill>
                <a:schemeClr val="lt1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2bd3b3b0415_0_0"/>
          <p:cNvSpPr txBox="1"/>
          <p:nvPr>
            <p:ph type="title"/>
          </p:nvPr>
        </p:nvSpPr>
        <p:spPr>
          <a:xfrm>
            <a:off x="311700" y="415857"/>
            <a:ext cx="8147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29629"/>
              <a:buNone/>
            </a:pPr>
            <a:r>
              <a:rPr b="0" lang="en-US" sz="2400"/>
              <a:t>Types In Real Life</a:t>
            </a:r>
            <a:endParaRPr/>
          </a:p>
        </p:txBody>
      </p:sp>
      <p:sp>
        <p:nvSpPr>
          <p:cNvPr id="280" name="Google Shape;280;g2bd3b3b0415_0_0"/>
          <p:cNvSpPr txBox="1"/>
          <p:nvPr>
            <p:ph idx="12" type="sldNum"/>
          </p:nvPr>
        </p:nvSpPr>
        <p:spPr>
          <a:xfrm>
            <a:off x="6967163" y="3969347"/>
            <a:ext cx="365700" cy="14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1" name="Google Shape;281;g2bd3b3b0415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21549" y="2606225"/>
            <a:ext cx="2155248" cy="215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g2bd3b3b0415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2399" y="915600"/>
            <a:ext cx="3276119" cy="1842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g2bd3b3b0415_0_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2400" y="2968001"/>
            <a:ext cx="3399149" cy="19140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g2bd3b3b0415_0_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703949" y="458400"/>
            <a:ext cx="2741402" cy="2598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g2bd3b3b0415_0_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689412" y="3206099"/>
            <a:ext cx="2694279" cy="178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g2bd3b3b0415_0_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205538" y="587375"/>
            <a:ext cx="2524125" cy="180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7"/>
          <p:cNvSpPr txBox="1"/>
          <p:nvPr/>
        </p:nvSpPr>
        <p:spPr>
          <a:xfrm>
            <a:off x="302100" y="527875"/>
            <a:ext cx="8539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Python provides several </a:t>
            </a:r>
            <a:r>
              <a:rPr b="1" i="0" lang="en-US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built-in </a:t>
            </a:r>
            <a:r>
              <a:rPr b="0" i="0" lang="en-US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types natively</a:t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92" name="Google Shape;292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2100" y="1218450"/>
            <a:ext cx="5535523" cy="2560175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7"/>
          <p:cNvSpPr txBox="1"/>
          <p:nvPr/>
        </p:nvSpPr>
        <p:spPr>
          <a:xfrm>
            <a:off x="460400" y="4197250"/>
            <a:ext cx="6167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94" name="Google Shape;294;p7"/>
          <p:cNvSpPr txBox="1"/>
          <p:nvPr/>
        </p:nvSpPr>
        <p:spPr>
          <a:xfrm>
            <a:off x="302100" y="3915100"/>
            <a:ext cx="46029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Today we are going to focus on</a:t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EA5B2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primitive types!</a:t>
            </a:r>
            <a:endParaRPr b="1" i="0" sz="2400" u="none" cap="none" strike="noStrike">
              <a:solidFill>
                <a:srgbClr val="EA5B2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95" name="Google Shape;295;p7"/>
          <p:cNvSpPr txBox="1"/>
          <p:nvPr/>
        </p:nvSpPr>
        <p:spPr>
          <a:xfrm>
            <a:off x="342900" y="4774200"/>
            <a:ext cx="2323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1" i="0" lang="en-US" sz="600" u="none" cap="none" strike="noStrike">
                <a:solidFill>
                  <a:srgbClr val="90909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Image source:</a:t>
            </a:r>
            <a:endParaRPr b="1" i="0" sz="600" u="none" cap="none" strike="noStrike">
              <a:solidFill>
                <a:srgbClr val="90909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none" cap="none" strike="noStrike">
                <a:solidFill>
                  <a:srgbClr val="90909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https://jovian.com/aakashns/python-variables-and-data-types</a:t>
            </a:r>
            <a:endParaRPr b="0" i="0" sz="600" u="none" cap="none" strike="noStrike">
              <a:solidFill>
                <a:srgbClr val="90909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8"/>
          <p:cNvSpPr txBox="1"/>
          <p:nvPr/>
        </p:nvSpPr>
        <p:spPr>
          <a:xfrm>
            <a:off x="342900" y="457200"/>
            <a:ext cx="2516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US" sz="3000" u="none" cap="none" strike="noStrike">
                <a:solidFill>
                  <a:srgbClr val="EA5B2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Integers</a:t>
            </a:r>
            <a:r>
              <a:rPr b="0" i="0" lang="en-US" sz="3000" u="none" cap="none" strike="noStrike">
                <a:solidFill>
                  <a:srgbClr val="EA5B2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1" i="0" lang="en-US" sz="30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endParaRPr b="1" i="0" sz="300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301" name="Google Shape;301;p8"/>
          <p:cNvGrpSpPr/>
          <p:nvPr/>
        </p:nvGrpSpPr>
        <p:grpSpPr>
          <a:xfrm>
            <a:off x="342900" y="1284735"/>
            <a:ext cx="7755400" cy="461700"/>
            <a:chOff x="342900" y="1167100"/>
            <a:chExt cx="7755400" cy="461700"/>
          </a:xfrm>
        </p:grpSpPr>
        <p:sp>
          <p:nvSpPr>
            <p:cNvPr id="302" name="Google Shape;302;p8"/>
            <p:cNvSpPr txBox="1"/>
            <p:nvPr/>
          </p:nvSpPr>
          <p:spPr>
            <a:xfrm>
              <a:off x="342900" y="1167100"/>
              <a:ext cx="55248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Object of type </a:t>
              </a:r>
              <a:r>
                <a:rPr b="1" i="0" lang="en-US" sz="1800" u="none" cap="none" strike="noStrike">
                  <a:solidFill>
                    <a:srgbClr val="0000FF"/>
                  </a:solidFill>
                  <a:latin typeface="Consolas"/>
                  <a:ea typeface="Consolas"/>
                  <a:cs typeface="Consolas"/>
                  <a:sym typeface="Consolas"/>
                </a:rPr>
                <a:t>int</a:t>
              </a:r>
              <a:r>
                <a:rPr b="0" i="0" lang="en-US" sz="18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  =  integer numbers</a:t>
              </a:r>
              <a:endPara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03" name="Google Shape;303;p8"/>
            <p:cNvSpPr txBox="1"/>
            <p:nvPr/>
          </p:nvSpPr>
          <p:spPr>
            <a:xfrm>
              <a:off x="5007800" y="1167100"/>
              <a:ext cx="6210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en-US" sz="1800" u="none" cap="none" strike="noStrike">
                  <a:solidFill>
                    <a:srgbClr val="0000FF"/>
                  </a:solidFill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endParaRPr b="1" i="0" sz="1800" u="none" cap="none" strike="noStrik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304" name="Google Shape;304;p8"/>
            <p:cNvSpPr txBox="1"/>
            <p:nvPr/>
          </p:nvSpPr>
          <p:spPr>
            <a:xfrm>
              <a:off x="5697567" y="1167100"/>
              <a:ext cx="6210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en-US" sz="1800" u="none" cap="none" strike="noStrike">
                  <a:solidFill>
                    <a:srgbClr val="0000FF"/>
                  </a:solidFill>
                  <a:latin typeface="Consolas"/>
                  <a:ea typeface="Consolas"/>
                  <a:cs typeface="Consolas"/>
                  <a:sym typeface="Consolas"/>
                </a:rPr>
                <a:t>1</a:t>
              </a:r>
              <a:endParaRPr b="1" i="0" sz="1800" u="none" cap="none" strike="noStrik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305" name="Google Shape;305;p8"/>
            <p:cNvSpPr txBox="1"/>
            <p:nvPr/>
          </p:nvSpPr>
          <p:spPr>
            <a:xfrm>
              <a:off x="6387333" y="1167100"/>
              <a:ext cx="8211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en-US" sz="1800" u="none" cap="none" strike="noStrike">
                  <a:solidFill>
                    <a:srgbClr val="0000FF"/>
                  </a:solidFill>
                  <a:latin typeface="Consolas"/>
                  <a:ea typeface="Consolas"/>
                  <a:cs typeface="Consolas"/>
                  <a:sym typeface="Consolas"/>
                </a:rPr>
                <a:t>156</a:t>
              </a:r>
              <a:endParaRPr b="1" i="0" sz="1800" u="none" cap="none" strike="noStrik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306" name="Google Shape;306;p8"/>
            <p:cNvSpPr txBox="1"/>
            <p:nvPr/>
          </p:nvSpPr>
          <p:spPr>
            <a:xfrm>
              <a:off x="7277200" y="1167100"/>
              <a:ext cx="8211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en-US" sz="1800" u="none" cap="none" strike="noStrike">
                  <a:solidFill>
                    <a:srgbClr val="0000FF"/>
                  </a:solidFill>
                  <a:latin typeface="Consolas"/>
                  <a:ea typeface="Consolas"/>
                  <a:cs typeface="Consolas"/>
                  <a:sym typeface="Consolas"/>
                </a:rPr>
                <a:t>-13</a:t>
              </a:r>
              <a:endParaRPr b="1" i="0" sz="1800" u="none" cap="none" strike="noStrik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  <p:grpSp>
        <p:nvGrpSpPr>
          <p:cNvPr id="307" name="Google Shape;307;p8"/>
          <p:cNvGrpSpPr/>
          <p:nvPr/>
        </p:nvGrpSpPr>
        <p:grpSpPr>
          <a:xfrm>
            <a:off x="342900" y="3005169"/>
            <a:ext cx="6167400" cy="854863"/>
            <a:chOff x="342900" y="1809525"/>
            <a:chExt cx="6167400" cy="854863"/>
          </a:xfrm>
        </p:grpSpPr>
        <p:sp>
          <p:nvSpPr>
            <p:cNvPr id="308" name="Google Shape;308;p8"/>
            <p:cNvSpPr txBox="1"/>
            <p:nvPr/>
          </p:nvSpPr>
          <p:spPr>
            <a:xfrm>
              <a:off x="342900" y="1809525"/>
              <a:ext cx="61674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Basic operations (e.g., addition) already implemented</a:t>
              </a:r>
              <a:endPara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09" name="Google Shape;309;p8"/>
            <p:cNvSpPr txBox="1"/>
            <p:nvPr/>
          </p:nvSpPr>
          <p:spPr>
            <a:xfrm>
              <a:off x="342900" y="2202688"/>
              <a:ext cx="6639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en-US" sz="1800" u="none" cap="none" strike="noStrike">
                  <a:solidFill>
                    <a:srgbClr val="0000FF"/>
                  </a:solidFill>
                  <a:latin typeface="Consolas"/>
                  <a:ea typeface="Consolas"/>
                  <a:cs typeface="Consolas"/>
                  <a:sym typeface="Consolas"/>
                </a:rPr>
                <a:t>7+3</a:t>
              </a:r>
              <a:endParaRPr b="1" i="0" sz="1800" u="none" cap="none" strike="noStrik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310" name="Google Shape;310;p8"/>
            <p:cNvSpPr txBox="1"/>
            <p:nvPr/>
          </p:nvSpPr>
          <p:spPr>
            <a:xfrm>
              <a:off x="1428125" y="2202688"/>
              <a:ext cx="8211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en-US" sz="1800" u="none" cap="none" strike="noStrike">
                  <a:solidFill>
                    <a:srgbClr val="0000FF"/>
                  </a:solidFill>
                  <a:latin typeface="Consolas"/>
                  <a:ea typeface="Consolas"/>
                  <a:cs typeface="Consolas"/>
                  <a:sym typeface="Consolas"/>
                </a:rPr>
                <a:t>15-6</a:t>
              </a:r>
              <a:endParaRPr b="1" i="0" sz="1800" u="none" cap="none" strike="noStrik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311" name="Google Shape;311;p8"/>
            <p:cNvSpPr txBox="1"/>
            <p:nvPr/>
          </p:nvSpPr>
          <p:spPr>
            <a:xfrm>
              <a:off x="2670550" y="2202688"/>
              <a:ext cx="12207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en-US" sz="1800" u="none" cap="none" strike="noStrike">
                  <a:solidFill>
                    <a:srgbClr val="0000FF"/>
                  </a:solidFill>
                  <a:latin typeface="Consolas"/>
                  <a:ea typeface="Consolas"/>
                  <a:cs typeface="Consolas"/>
                  <a:sym typeface="Consolas"/>
                </a:rPr>
                <a:t>(1+2)*3</a:t>
              </a:r>
              <a:endParaRPr b="1" i="0" sz="1800" u="none" cap="none" strike="noStrik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312" name="Google Shape;312;p8"/>
            <p:cNvSpPr txBox="1"/>
            <p:nvPr/>
          </p:nvSpPr>
          <p:spPr>
            <a:xfrm>
              <a:off x="4312575" y="2202688"/>
              <a:ext cx="12861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en-US" sz="1800" u="none" cap="none" strike="noStrike">
                  <a:solidFill>
                    <a:srgbClr val="0000FF"/>
                  </a:solidFill>
                  <a:latin typeface="Consolas"/>
                  <a:ea typeface="Consolas"/>
                  <a:cs typeface="Consolas"/>
                  <a:sym typeface="Consolas"/>
                </a:rPr>
                <a:t>max(2,5)</a:t>
              </a:r>
              <a:endParaRPr b="1" i="0" sz="1800" u="none" cap="none" strike="noStrik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  <p:grpSp>
        <p:nvGrpSpPr>
          <p:cNvPr id="313" name="Google Shape;313;p8"/>
          <p:cNvGrpSpPr/>
          <p:nvPr/>
        </p:nvGrpSpPr>
        <p:grpSpPr>
          <a:xfrm>
            <a:off x="342900" y="1971514"/>
            <a:ext cx="6167400" cy="808575"/>
            <a:chOff x="342900" y="2891400"/>
            <a:chExt cx="6167400" cy="808575"/>
          </a:xfrm>
        </p:grpSpPr>
        <p:sp>
          <p:nvSpPr>
            <p:cNvPr id="314" name="Google Shape;314;p8"/>
            <p:cNvSpPr txBox="1"/>
            <p:nvPr/>
          </p:nvSpPr>
          <p:spPr>
            <a:xfrm>
              <a:off x="342900" y="2891400"/>
              <a:ext cx="61674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Assignment, sets the type of the variable: </a:t>
              </a:r>
              <a:r>
                <a:rPr b="1" i="0" lang="en-US" sz="1800" u="none" cap="none" strike="noStrike">
                  <a:solidFill>
                    <a:srgbClr val="0000FF"/>
                  </a:solidFill>
                  <a:latin typeface="Consolas"/>
                  <a:ea typeface="Consolas"/>
                  <a:cs typeface="Consolas"/>
                  <a:sym typeface="Consolas"/>
                </a:rPr>
                <a:t>int</a:t>
              </a:r>
              <a:endPara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15" name="Google Shape;315;p8"/>
            <p:cNvSpPr txBox="1"/>
            <p:nvPr/>
          </p:nvSpPr>
          <p:spPr>
            <a:xfrm>
              <a:off x="342900" y="3238275"/>
              <a:ext cx="11244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en-US" sz="1800" u="none" cap="none" strike="noStrike">
                  <a:solidFill>
                    <a:srgbClr val="0000FF"/>
                  </a:solidFill>
                  <a:latin typeface="Consolas"/>
                  <a:ea typeface="Consolas"/>
                  <a:cs typeface="Consolas"/>
                  <a:sym typeface="Consolas"/>
                </a:rPr>
                <a:t>x = 15</a:t>
              </a:r>
              <a:endParaRPr b="1" i="0" sz="1800" u="none" cap="none" strike="noStrik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316" name="Google Shape;316;p8"/>
            <p:cNvSpPr txBox="1"/>
            <p:nvPr/>
          </p:nvSpPr>
          <p:spPr>
            <a:xfrm>
              <a:off x="2156150" y="3238275"/>
              <a:ext cx="18525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en-US" sz="1800" u="none" cap="none" strike="noStrike">
                  <a:solidFill>
                    <a:srgbClr val="0000FF"/>
                  </a:solidFill>
                  <a:latin typeface="Consolas"/>
                  <a:ea typeface="Consolas"/>
                  <a:cs typeface="Consolas"/>
                  <a:sym typeface="Consolas"/>
                </a:rPr>
                <a:t>y = max(2,5)</a:t>
              </a:r>
              <a:endParaRPr b="1" i="0" sz="1800" u="none" cap="none" strike="noStrik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  <p:grpSp>
        <p:nvGrpSpPr>
          <p:cNvPr id="317" name="Google Shape;317;p8"/>
          <p:cNvGrpSpPr/>
          <p:nvPr/>
        </p:nvGrpSpPr>
        <p:grpSpPr>
          <a:xfrm>
            <a:off x="342900" y="4085111"/>
            <a:ext cx="6167400" cy="837325"/>
            <a:chOff x="342900" y="3823275"/>
            <a:chExt cx="6167400" cy="837325"/>
          </a:xfrm>
        </p:grpSpPr>
        <p:sp>
          <p:nvSpPr>
            <p:cNvPr id="318" name="Google Shape;318;p8"/>
            <p:cNvSpPr txBox="1"/>
            <p:nvPr/>
          </p:nvSpPr>
          <p:spPr>
            <a:xfrm>
              <a:off x="342900" y="3823275"/>
              <a:ext cx="61674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Remember the </a:t>
              </a:r>
              <a:r>
                <a:rPr b="1" i="0" lang="en-US" sz="1800" u="none" cap="none" strike="noStrike">
                  <a:solidFill>
                    <a:srgbClr val="0000FF"/>
                  </a:solidFill>
                  <a:latin typeface="Consolas"/>
                  <a:ea typeface="Consolas"/>
                  <a:cs typeface="Consolas"/>
                  <a:sym typeface="Consolas"/>
                </a:rPr>
                <a:t>type()</a:t>
              </a:r>
              <a:r>
                <a:rPr b="0" i="0" lang="en-US" sz="18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 function!</a:t>
              </a:r>
              <a:endPara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19" name="Google Shape;319;p8"/>
            <p:cNvSpPr txBox="1"/>
            <p:nvPr/>
          </p:nvSpPr>
          <p:spPr>
            <a:xfrm>
              <a:off x="342900" y="4198900"/>
              <a:ext cx="12861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en-US" sz="1800" u="none" cap="none" strike="noStrike">
                  <a:solidFill>
                    <a:srgbClr val="0000FF"/>
                  </a:solidFill>
                  <a:latin typeface="Consolas"/>
                  <a:ea typeface="Consolas"/>
                  <a:cs typeface="Consolas"/>
                  <a:sym typeface="Consolas"/>
                </a:rPr>
                <a:t>type(15)</a:t>
              </a:r>
              <a:endParaRPr b="1" i="0" sz="1800" u="none" cap="none" strike="noStrik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320" name="Google Shape;320;p8"/>
            <p:cNvSpPr txBox="1"/>
            <p:nvPr/>
          </p:nvSpPr>
          <p:spPr>
            <a:xfrm>
              <a:off x="2153125" y="4198900"/>
              <a:ext cx="11742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en-US" sz="1800" u="none" cap="none" strike="noStrike">
                  <a:solidFill>
                    <a:srgbClr val="0000FF"/>
                  </a:solidFill>
                  <a:latin typeface="Consolas"/>
                  <a:ea typeface="Consolas"/>
                  <a:cs typeface="Consolas"/>
                  <a:sym typeface="Consolas"/>
                </a:rPr>
                <a:t>type(x)</a:t>
              </a:r>
              <a:endParaRPr b="1" i="0" sz="1800" u="none" cap="none" strike="noStrik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9"/>
          <p:cNvSpPr txBox="1"/>
          <p:nvPr/>
        </p:nvSpPr>
        <p:spPr>
          <a:xfrm>
            <a:off x="342900" y="457200"/>
            <a:ext cx="4432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US" sz="3000" u="none" cap="none" strike="noStrike">
                <a:solidFill>
                  <a:srgbClr val="EA5B2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Floating point</a:t>
            </a:r>
            <a:r>
              <a:rPr b="0" i="0" lang="en-US" sz="3000" u="none" cap="none" strike="noStrike">
                <a:solidFill>
                  <a:srgbClr val="EA5B2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1" i="0" lang="en-US" sz="30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float</a:t>
            </a:r>
            <a:endParaRPr b="0" i="0" sz="3000" u="none" cap="none" strike="noStrike">
              <a:solidFill>
                <a:srgbClr val="EA5B25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grpSp>
        <p:nvGrpSpPr>
          <p:cNvPr id="326" name="Google Shape;326;p9"/>
          <p:cNvGrpSpPr/>
          <p:nvPr/>
        </p:nvGrpSpPr>
        <p:grpSpPr>
          <a:xfrm>
            <a:off x="342900" y="1290400"/>
            <a:ext cx="8587000" cy="461700"/>
            <a:chOff x="342900" y="1167091"/>
            <a:chExt cx="8587000" cy="461700"/>
          </a:xfrm>
        </p:grpSpPr>
        <p:sp>
          <p:nvSpPr>
            <p:cNvPr id="327" name="Google Shape;327;p9"/>
            <p:cNvSpPr txBox="1"/>
            <p:nvPr/>
          </p:nvSpPr>
          <p:spPr>
            <a:xfrm>
              <a:off x="342900" y="1167091"/>
              <a:ext cx="47217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Object of type </a:t>
              </a:r>
              <a:r>
                <a:rPr b="1" i="0" lang="en-US" sz="1800" u="none" cap="none" strike="noStrike">
                  <a:solidFill>
                    <a:srgbClr val="0000FF"/>
                  </a:solidFill>
                  <a:latin typeface="Consolas"/>
                  <a:ea typeface="Consolas"/>
                  <a:cs typeface="Consolas"/>
                  <a:sym typeface="Consolas"/>
                </a:rPr>
                <a:t>float</a:t>
              </a:r>
              <a:r>
                <a:rPr b="0" i="0" lang="en-US" sz="18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  =  decimal numbers</a:t>
              </a:r>
              <a:endPara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28" name="Google Shape;328;p9"/>
            <p:cNvSpPr txBox="1"/>
            <p:nvPr/>
          </p:nvSpPr>
          <p:spPr>
            <a:xfrm>
              <a:off x="5160200" y="1167091"/>
              <a:ext cx="9669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en-US" sz="1800" u="none" cap="none" strike="noStrike">
                  <a:solidFill>
                    <a:srgbClr val="0000FF"/>
                  </a:solidFill>
                  <a:latin typeface="Consolas"/>
                  <a:ea typeface="Consolas"/>
                  <a:cs typeface="Consolas"/>
                  <a:sym typeface="Consolas"/>
                </a:rPr>
                <a:t>0.0</a:t>
              </a:r>
              <a:endParaRPr b="1" i="0" sz="1800" u="none" cap="none" strike="noStrik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329" name="Google Shape;329;p9"/>
            <p:cNvSpPr txBox="1"/>
            <p:nvPr/>
          </p:nvSpPr>
          <p:spPr>
            <a:xfrm>
              <a:off x="6094467" y="1167091"/>
              <a:ext cx="9669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en-US" sz="1800" u="none" cap="none" strike="noStrike">
                  <a:solidFill>
                    <a:srgbClr val="0000FF"/>
                  </a:solidFill>
                  <a:latin typeface="Consolas"/>
                  <a:ea typeface="Consolas"/>
                  <a:cs typeface="Consolas"/>
                  <a:sym typeface="Consolas"/>
                </a:rPr>
                <a:t>1.</a:t>
              </a:r>
              <a:endParaRPr b="1" i="0" sz="1800" u="none" cap="none" strike="noStrik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330" name="Google Shape;330;p9"/>
            <p:cNvSpPr txBox="1"/>
            <p:nvPr/>
          </p:nvSpPr>
          <p:spPr>
            <a:xfrm>
              <a:off x="7028733" y="1167091"/>
              <a:ext cx="9669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en-US" sz="1800" u="none" cap="none" strike="noStrike">
                  <a:solidFill>
                    <a:srgbClr val="0000FF"/>
                  </a:solidFill>
                  <a:latin typeface="Consolas"/>
                  <a:ea typeface="Consolas"/>
                  <a:cs typeface="Consolas"/>
                  <a:sym typeface="Consolas"/>
                </a:rPr>
                <a:t>.3</a:t>
              </a:r>
              <a:endParaRPr b="1" i="0" sz="1800" u="none" cap="none" strike="noStrik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331" name="Google Shape;331;p9"/>
            <p:cNvSpPr txBox="1"/>
            <p:nvPr/>
          </p:nvSpPr>
          <p:spPr>
            <a:xfrm>
              <a:off x="7963000" y="1167091"/>
              <a:ext cx="9669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en-US" sz="1800" u="none" cap="none" strike="noStrike">
                  <a:solidFill>
                    <a:srgbClr val="0000FF"/>
                  </a:solidFill>
                  <a:latin typeface="Consolas"/>
                  <a:ea typeface="Consolas"/>
                  <a:cs typeface="Consolas"/>
                  <a:sym typeface="Consolas"/>
                </a:rPr>
                <a:t>-13.6</a:t>
              </a:r>
              <a:endParaRPr b="1" i="0" sz="1800" u="none" cap="none" strike="noStrik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  <p:grpSp>
        <p:nvGrpSpPr>
          <p:cNvPr id="332" name="Google Shape;332;p9"/>
          <p:cNvGrpSpPr/>
          <p:nvPr/>
        </p:nvGrpSpPr>
        <p:grpSpPr>
          <a:xfrm>
            <a:off x="342900" y="2871124"/>
            <a:ext cx="6167400" cy="854856"/>
            <a:chOff x="342900" y="1809525"/>
            <a:chExt cx="6167400" cy="854856"/>
          </a:xfrm>
        </p:grpSpPr>
        <p:sp>
          <p:nvSpPr>
            <p:cNvPr id="333" name="Google Shape;333;p9"/>
            <p:cNvSpPr txBox="1"/>
            <p:nvPr/>
          </p:nvSpPr>
          <p:spPr>
            <a:xfrm>
              <a:off x="342900" y="1809525"/>
              <a:ext cx="61674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Basic operations (e.g., addition) already implemented</a:t>
              </a:r>
              <a:endPara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34" name="Google Shape;334;p9"/>
            <p:cNvSpPr txBox="1"/>
            <p:nvPr/>
          </p:nvSpPr>
          <p:spPr>
            <a:xfrm>
              <a:off x="342900" y="2202681"/>
              <a:ext cx="10383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en-US" sz="1800" u="none" cap="none" strike="noStrike">
                  <a:solidFill>
                    <a:srgbClr val="0000FF"/>
                  </a:solidFill>
                  <a:latin typeface="Consolas"/>
                  <a:ea typeface="Consolas"/>
                  <a:cs typeface="Consolas"/>
                  <a:sym typeface="Consolas"/>
                </a:rPr>
                <a:t>7.+3.</a:t>
              </a:r>
              <a:endParaRPr b="1" i="0" sz="1800" u="none" cap="none" strike="noStrik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335" name="Google Shape;335;p9"/>
            <p:cNvSpPr txBox="1"/>
            <p:nvPr/>
          </p:nvSpPr>
          <p:spPr>
            <a:xfrm>
              <a:off x="1460925" y="2202681"/>
              <a:ext cx="10383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en-US" sz="1800" u="none" cap="none" strike="noStrike">
                  <a:solidFill>
                    <a:srgbClr val="0000FF"/>
                  </a:solidFill>
                  <a:latin typeface="Consolas"/>
                  <a:ea typeface="Consolas"/>
                  <a:cs typeface="Consolas"/>
                  <a:sym typeface="Consolas"/>
                </a:rPr>
                <a:t>.5-6.2</a:t>
              </a:r>
              <a:endParaRPr b="1" i="0" sz="1800" u="none" cap="none" strike="noStrik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336" name="Google Shape;336;p9"/>
            <p:cNvSpPr txBox="1"/>
            <p:nvPr/>
          </p:nvSpPr>
          <p:spPr>
            <a:xfrm>
              <a:off x="2578950" y="2202681"/>
              <a:ext cx="17301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en-US" sz="1800" u="none" cap="none" strike="noStrike">
                  <a:solidFill>
                    <a:srgbClr val="0000FF"/>
                  </a:solidFill>
                  <a:latin typeface="Consolas"/>
                  <a:ea typeface="Consolas"/>
                  <a:cs typeface="Consolas"/>
                  <a:sym typeface="Consolas"/>
                </a:rPr>
                <a:t>(1.+2.)*3.</a:t>
              </a:r>
              <a:endParaRPr b="1" i="0" sz="1800" u="none" cap="none" strike="noStrik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337" name="Google Shape;337;p9"/>
            <p:cNvSpPr txBox="1"/>
            <p:nvPr/>
          </p:nvSpPr>
          <p:spPr>
            <a:xfrm>
              <a:off x="4388775" y="2202681"/>
              <a:ext cx="16836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en-US" sz="1800" u="none" cap="none" strike="noStrike">
                  <a:solidFill>
                    <a:srgbClr val="0000FF"/>
                  </a:solidFill>
                  <a:latin typeface="Consolas"/>
                  <a:ea typeface="Consolas"/>
                  <a:cs typeface="Consolas"/>
                  <a:sym typeface="Consolas"/>
                </a:rPr>
                <a:t>max(.2,.5)</a:t>
              </a:r>
              <a:endParaRPr b="1" i="0" sz="1800" u="none" cap="none" strike="noStrik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  <p:grpSp>
        <p:nvGrpSpPr>
          <p:cNvPr id="338" name="Google Shape;338;p9"/>
          <p:cNvGrpSpPr/>
          <p:nvPr/>
        </p:nvGrpSpPr>
        <p:grpSpPr>
          <a:xfrm>
            <a:off x="342900" y="1907320"/>
            <a:ext cx="6167400" cy="808584"/>
            <a:chOff x="342900" y="2891400"/>
            <a:chExt cx="6167400" cy="808584"/>
          </a:xfrm>
        </p:grpSpPr>
        <p:sp>
          <p:nvSpPr>
            <p:cNvPr id="339" name="Google Shape;339;p9"/>
            <p:cNvSpPr txBox="1"/>
            <p:nvPr/>
          </p:nvSpPr>
          <p:spPr>
            <a:xfrm>
              <a:off x="342900" y="2891400"/>
              <a:ext cx="61674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Assignment, sets the type of the variable:</a:t>
              </a:r>
              <a:r>
                <a:rPr b="0" i="0" lang="en-US" sz="18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 </a:t>
              </a:r>
              <a:r>
                <a:rPr b="1" i="0" lang="en-US" sz="1800" u="none" cap="none" strike="noStrike">
                  <a:solidFill>
                    <a:srgbClr val="0000FF"/>
                  </a:solidFill>
                  <a:latin typeface="Consolas"/>
                  <a:ea typeface="Consolas"/>
                  <a:cs typeface="Consolas"/>
                  <a:sym typeface="Consolas"/>
                </a:rPr>
                <a:t>float</a:t>
              </a:r>
              <a:endPara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40" name="Google Shape;340;p9"/>
            <p:cNvSpPr txBox="1"/>
            <p:nvPr/>
          </p:nvSpPr>
          <p:spPr>
            <a:xfrm>
              <a:off x="342900" y="3238284"/>
              <a:ext cx="13275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en-US" sz="1800" u="none" cap="none" strike="noStrike">
                  <a:solidFill>
                    <a:srgbClr val="0000FF"/>
                  </a:solidFill>
                  <a:latin typeface="Consolas"/>
                  <a:ea typeface="Consolas"/>
                  <a:cs typeface="Consolas"/>
                  <a:sym typeface="Consolas"/>
                </a:rPr>
                <a:t>x = 15.</a:t>
              </a:r>
              <a:endParaRPr b="1" i="0" sz="1800" u="none" cap="none" strike="noStrik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341" name="Google Shape;341;p9"/>
            <p:cNvSpPr txBox="1"/>
            <p:nvPr/>
          </p:nvSpPr>
          <p:spPr>
            <a:xfrm>
              <a:off x="2384750" y="3238284"/>
              <a:ext cx="22659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en-US" sz="1800" u="none" cap="none" strike="noStrike">
                  <a:solidFill>
                    <a:srgbClr val="0000FF"/>
                  </a:solidFill>
                  <a:latin typeface="Consolas"/>
                  <a:ea typeface="Consolas"/>
                  <a:cs typeface="Consolas"/>
                  <a:sym typeface="Consolas"/>
                </a:rPr>
                <a:t>y = max(.2,.5)</a:t>
              </a:r>
              <a:endParaRPr b="1" i="0" sz="1800" u="none" cap="none" strike="noStrik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  <p:grpSp>
        <p:nvGrpSpPr>
          <p:cNvPr id="342" name="Google Shape;342;p9"/>
          <p:cNvGrpSpPr/>
          <p:nvPr/>
        </p:nvGrpSpPr>
        <p:grpSpPr>
          <a:xfrm>
            <a:off x="342900" y="3881200"/>
            <a:ext cx="5674694" cy="1108447"/>
            <a:chOff x="342888" y="3759006"/>
            <a:chExt cx="6358200" cy="753994"/>
          </a:xfrm>
        </p:grpSpPr>
        <p:sp>
          <p:nvSpPr>
            <p:cNvPr id="343" name="Google Shape;343;p9"/>
            <p:cNvSpPr txBox="1"/>
            <p:nvPr/>
          </p:nvSpPr>
          <p:spPr>
            <a:xfrm>
              <a:off x="342888" y="3759006"/>
              <a:ext cx="6358200" cy="50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en-US" sz="1800" u="none" cap="none" strike="noStrike">
                  <a:solidFill>
                    <a:srgbClr val="0000FF"/>
                  </a:solidFill>
                  <a:latin typeface="Consolas"/>
                  <a:ea typeface="Consolas"/>
                  <a:cs typeface="Consolas"/>
                  <a:sym typeface="Consolas"/>
                </a:rPr>
                <a:t>int</a:t>
              </a:r>
              <a:r>
                <a:rPr b="0" i="0" lang="en-US" sz="18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 and </a:t>
              </a:r>
              <a:r>
                <a:rPr b="1" i="0" lang="en-US" sz="1800" u="none" cap="none" strike="noStrike">
                  <a:solidFill>
                    <a:srgbClr val="0000FF"/>
                  </a:solidFill>
                  <a:latin typeface="Consolas"/>
                  <a:ea typeface="Consolas"/>
                  <a:cs typeface="Consolas"/>
                  <a:sym typeface="Consolas"/>
                </a:rPr>
                <a:t>float</a:t>
              </a:r>
              <a:r>
                <a:rPr b="0" i="0" lang="en-US" sz="18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 can be mixed in numeric</a:t>
              </a:r>
              <a:endPara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expressions</a:t>
              </a:r>
              <a:endPara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44" name="Google Shape;344;p9"/>
            <p:cNvSpPr txBox="1"/>
            <p:nvPr/>
          </p:nvSpPr>
          <p:spPr>
            <a:xfrm>
              <a:off x="1367438" y="4198900"/>
              <a:ext cx="1286100" cy="314100"/>
            </a:xfrm>
            <a:prstGeom prst="rect">
              <a:avLst/>
            </a:prstGeom>
            <a:solidFill>
              <a:srgbClr val="FFFFFF">
                <a:alpha val="89411"/>
              </a:srgbClr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en-US" sz="1800" u="none" cap="none" strike="noStrike">
                  <a:solidFill>
                    <a:srgbClr val="0000FF"/>
                  </a:solidFill>
                  <a:latin typeface="Consolas"/>
                  <a:ea typeface="Consolas"/>
                  <a:cs typeface="Consolas"/>
                  <a:sym typeface="Consolas"/>
                </a:rPr>
                <a:t>3 + .2</a:t>
              </a:r>
              <a:endParaRPr b="1" i="0" sz="1800" u="none" cap="none" strike="noStrik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345" name="Google Shape;345;p9"/>
            <p:cNvSpPr txBox="1"/>
            <p:nvPr/>
          </p:nvSpPr>
          <p:spPr>
            <a:xfrm>
              <a:off x="3177663" y="4198900"/>
              <a:ext cx="1776300" cy="314100"/>
            </a:xfrm>
            <a:prstGeom prst="rect">
              <a:avLst/>
            </a:prstGeom>
            <a:solidFill>
              <a:srgbClr val="FFFFFF">
                <a:alpha val="89411"/>
              </a:srgbClr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en-US" sz="1800" u="none" cap="none" strike="noStrike">
                  <a:solidFill>
                    <a:srgbClr val="0000FF"/>
                  </a:solidFill>
                  <a:latin typeface="Consolas"/>
                  <a:ea typeface="Consolas"/>
                  <a:cs typeface="Consolas"/>
                  <a:sym typeface="Consolas"/>
                </a:rPr>
                <a:t>max(2,.5)</a:t>
              </a:r>
              <a:endParaRPr b="1" i="0" sz="1800" u="none" cap="none" strike="noStrik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2bd3b3b0415_0_147"/>
          <p:cNvSpPr txBox="1"/>
          <p:nvPr>
            <p:ph type="title"/>
          </p:nvPr>
        </p:nvSpPr>
        <p:spPr>
          <a:xfrm>
            <a:off x="311700" y="342900"/>
            <a:ext cx="8147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lang="en-US" sz="3000">
                <a:solidFill>
                  <a:srgbClr val="EA5B25"/>
                </a:solidFill>
              </a:rPr>
              <a:t>Type Conversions</a:t>
            </a:r>
            <a:endParaRPr sz="3000">
              <a:solidFill>
                <a:srgbClr val="EA5B25"/>
              </a:solidFill>
            </a:endParaRPr>
          </a:p>
        </p:txBody>
      </p:sp>
      <p:sp>
        <p:nvSpPr>
          <p:cNvPr id="351" name="Google Shape;351;g2bd3b3b0415_0_147"/>
          <p:cNvSpPr txBox="1"/>
          <p:nvPr>
            <p:ph idx="1" type="body"/>
          </p:nvPr>
        </p:nvSpPr>
        <p:spPr>
          <a:xfrm>
            <a:off x="311700" y="1007200"/>
            <a:ext cx="8590200" cy="4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US" sz="1900"/>
              <a:t>An operation that converts data from one type to another.</a:t>
            </a:r>
            <a:endParaRPr sz="1900"/>
          </a:p>
        </p:txBody>
      </p:sp>
      <p:sp>
        <p:nvSpPr>
          <p:cNvPr id="352" name="Google Shape;352;g2bd3b3b0415_0_147"/>
          <p:cNvSpPr txBox="1"/>
          <p:nvPr>
            <p:ph idx="1" type="body"/>
          </p:nvPr>
        </p:nvSpPr>
        <p:spPr>
          <a:xfrm>
            <a:off x="318200" y="1457925"/>
            <a:ext cx="7076100" cy="4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US" sz="1900"/>
              <a:t>Can happen automatically.</a:t>
            </a:r>
            <a:endParaRPr sz="1900"/>
          </a:p>
        </p:txBody>
      </p:sp>
      <p:sp>
        <p:nvSpPr>
          <p:cNvPr id="353" name="Google Shape;353;g2bd3b3b0415_0_147"/>
          <p:cNvSpPr txBox="1"/>
          <p:nvPr>
            <p:ph idx="1" type="body"/>
          </p:nvPr>
        </p:nvSpPr>
        <p:spPr>
          <a:xfrm>
            <a:off x="333600" y="1908650"/>
            <a:ext cx="69999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ssistant Medium"/>
              <a:buChar char="●"/>
            </a:pPr>
            <a:r>
              <a:rPr lang="en-US" sz="1900"/>
              <a:t>Built-in functions </a:t>
            </a:r>
            <a:r>
              <a:rPr b="1" lang="en-US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int()</a:t>
            </a:r>
            <a:r>
              <a:rPr lang="en-US" sz="1900">
                <a:latin typeface="Assistant Medium"/>
                <a:ea typeface="Assistant Medium"/>
                <a:cs typeface="Assistant Medium"/>
                <a:sym typeface="Assistant Medium"/>
              </a:rPr>
              <a:t>, </a:t>
            </a:r>
            <a:r>
              <a:rPr b="1" lang="en-US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float()</a:t>
            </a:r>
            <a:r>
              <a:rPr lang="en-US" sz="1900">
                <a:latin typeface="Assistant Medium"/>
                <a:ea typeface="Assistant Medium"/>
                <a:cs typeface="Assistant Medium"/>
                <a:sym typeface="Assistant Medium"/>
              </a:rPr>
              <a:t>, </a:t>
            </a:r>
            <a:r>
              <a:rPr lang="en-US" sz="1900"/>
              <a:t>and</a:t>
            </a:r>
            <a:r>
              <a:rPr lang="en-US" sz="1900">
                <a:latin typeface="Assistant Medium"/>
                <a:ea typeface="Assistant Medium"/>
                <a:cs typeface="Assistant Medium"/>
                <a:sym typeface="Assistant Medium"/>
              </a:rPr>
              <a:t> </a:t>
            </a:r>
            <a:r>
              <a:rPr b="1" lang="en-US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str()</a:t>
            </a:r>
            <a:r>
              <a:rPr lang="en-US" sz="1900">
                <a:latin typeface="Assistant Medium"/>
                <a:ea typeface="Assistant Medium"/>
                <a:cs typeface="Assistant Medium"/>
                <a:sym typeface="Assistant Medium"/>
              </a:rPr>
              <a:t> allow us to convert between numerics and strings</a:t>
            </a:r>
            <a:endParaRPr sz="19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900">
              <a:latin typeface="Assistant Medium"/>
              <a:ea typeface="Assistant Medium"/>
              <a:cs typeface="Assistant Medium"/>
              <a:sym typeface="Assistant Medium"/>
            </a:endParaRPr>
          </a:p>
        </p:txBody>
      </p:sp>
      <p:sp>
        <p:nvSpPr>
          <p:cNvPr id="354" name="Google Shape;354;g2bd3b3b0415_0_147"/>
          <p:cNvSpPr txBox="1"/>
          <p:nvPr>
            <p:ph idx="1" type="body"/>
          </p:nvPr>
        </p:nvSpPr>
        <p:spPr>
          <a:xfrm>
            <a:off x="366100" y="2691475"/>
            <a:ext cx="5678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Font typeface="Assistant Medium"/>
              <a:buChar char="●"/>
            </a:pPr>
            <a:r>
              <a:rPr b="1" lang="en-US" sz="1900">
                <a:solidFill>
                  <a:srgbClr val="FF0000"/>
                </a:solidFill>
              </a:rPr>
              <a:t>NOTE</a:t>
            </a:r>
            <a:r>
              <a:rPr lang="en-US" sz="1900"/>
              <a:t>: it is possible to introduce mathematical errors with type conversion, these can be hard to track down.</a:t>
            </a:r>
            <a:endParaRPr sz="19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D5D5D"/>
      </a:dk2>
      <a:lt2>
        <a:srgbClr val="DADADA"/>
      </a:lt2>
      <a:accent1>
        <a:srgbClr val="58ADC5"/>
      </a:accent1>
      <a:accent2>
        <a:srgbClr val="8AC6D6"/>
      </a:accent2>
      <a:accent3>
        <a:srgbClr val="CDE6EE"/>
      </a:accent3>
      <a:accent4>
        <a:srgbClr val="EA5B25"/>
      </a:accent4>
      <a:accent5>
        <a:srgbClr val="F08C66"/>
      </a:accent5>
      <a:accent6>
        <a:srgbClr val="F9CEBE"/>
      </a:accent6>
      <a:hlink>
        <a:srgbClr val="58ADC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